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4" r:id="rId2"/>
  </p:sldMasterIdLst>
  <p:notesMasterIdLst>
    <p:notesMasterId r:id="rId67"/>
  </p:notesMasterIdLst>
  <p:sldIdLst>
    <p:sldId id="256" r:id="rId3"/>
    <p:sldId id="289" r:id="rId4"/>
    <p:sldId id="349" r:id="rId5"/>
    <p:sldId id="290" r:id="rId6"/>
    <p:sldId id="291" r:id="rId7"/>
    <p:sldId id="292" r:id="rId8"/>
    <p:sldId id="294" r:id="rId9"/>
    <p:sldId id="293" r:id="rId10"/>
    <p:sldId id="295" r:id="rId11"/>
    <p:sldId id="297" r:id="rId12"/>
    <p:sldId id="298" r:id="rId13"/>
    <p:sldId id="299" r:id="rId14"/>
    <p:sldId id="301" r:id="rId15"/>
    <p:sldId id="300" r:id="rId16"/>
    <p:sldId id="302" r:id="rId17"/>
    <p:sldId id="303" r:id="rId18"/>
    <p:sldId id="304" r:id="rId19"/>
    <p:sldId id="352" r:id="rId20"/>
    <p:sldId id="305" r:id="rId21"/>
    <p:sldId id="306" r:id="rId22"/>
    <p:sldId id="350" r:id="rId23"/>
    <p:sldId id="307" r:id="rId24"/>
    <p:sldId id="313" r:id="rId25"/>
    <p:sldId id="351" r:id="rId26"/>
    <p:sldId id="309" r:id="rId27"/>
    <p:sldId id="347" r:id="rId28"/>
    <p:sldId id="311" r:id="rId29"/>
    <p:sldId id="312" r:id="rId30"/>
    <p:sldId id="315" r:id="rId31"/>
    <p:sldId id="316" r:id="rId32"/>
    <p:sldId id="353" r:id="rId33"/>
    <p:sldId id="317" r:id="rId34"/>
    <p:sldId id="318" r:id="rId35"/>
    <p:sldId id="319" r:id="rId36"/>
    <p:sldId id="354" r:id="rId37"/>
    <p:sldId id="355" r:id="rId38"/>
    <p:sldId id="356" r:id="rId39"/>
    <p:sldId id="320" r:id="rId40"/>
    <p:sldId id="321" r:id="rId41"/>
    <p:sldId id="288" r:id="rId42"/>
    <p:sldId id="323" r:id="rId43"/>
    <p:sldId id="324" r:id="rId44"/>
    <p:sldId id="325" r:id="rId45"/>
    <p:sldId id="326" r:id="rId46"/>
    <p:sldId id="327" r:id="rId47"/>
    <p:sldId id="328" r:id="rId48"/>
    <p:sldId id="333" r:id="rId49"/>
    <p:sldId id="329" r:id="rId50"/>
    <p:sldId id="334" r:id="rId51"/>
    <p:sldId id="330" r:id="rId52"/>
    <p:sldId id="331" r:id="rId53"/>
    <p:sldId id="336" r:id="rId54"/>
    <p:sldId id="337" r:id="rId55"/>
    <p:sldId id="348" r:id="rId56"/>
    <p:sldId id="338" r:id="rId57"/>
    <p:sldId id="339" r:id="rId58"/>
    <p:sldId id="343" r:id="rId59"/>
    <p:sldId id="332" r:id="rId60"/>
    <p:sldId id="340" r:id="rId61"/>
    <p:sldId id="341" r:id="rId62"/>
    <p:sldId id="335" r:id="rId63"/>
    <p:sldId id="342" r:id="rId64"/>
    <p:sldId id="344" r:id="rId65"/>
    <p:sldId id="357"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99"/>
  </p:normalViewPr>
  <p:slideViewPr>
    <p:cSldViewPr snapToGrid="0">
      <p:cViewPr varScale="1">
        <p:scale>
          <a:sx n="119" d="100"/>
          <a:sy n="119" d="100"/>
        </p:scale>
        <p:origin x="15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media/image10.jpeg>
</file>

<file path=ppt/media/image11.jpeg>
</file>

<file path=ppt/media/image12.jpeg>
</file>

<file path=ppt/media/image13.png>
</file>

<file path=ppt/media/image14.jpeg>
</file>

<file path=ppt/media/image15.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53C2D3-5053-4ACC-B4BD-7BCF1F125730}" type="datetimeFigureOut">
              <a:rPr lang="en-GB" smtClean="0"/>
              <a:t>30/11/2023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A16929-8E18-41C4-898B-E31318A7C771}" type="slidenum">
              <a:rPr lang="en-GB" smtClean="0"/>
              <a:t>‹#›</a:t>
            </a:fld>
            <a:endParaRPr lang="en-GB"/>
          </a:p>
        </p:txBody>
      </p:sp>
    </p:spTree>
    <p:extLst>
      <p:ext uri="{BB962C8B-B14F-4D97-AF65-F5344CB8AC3E}">
        <p14:creationId xmlns:p14="http://schemas.microsoft.com/office/powerpoint/2010/main" val="3844430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2923" y="822996"/>
            <a:ext cx="9687379" cy="2972717"/>
          </a:xfrm>
        </p:spPr>
        <p:txBody>
          <a:bodyPr>
            <a:noAutofit/>
          </a:bodyPr>
          <a:lstStyle>
            <a:lvl1pPr algn="l">
              <a:defRPr sz="9600">
                <a:solidFill>
                  <a:srgbClr val="00A6D6"/>
                </a:solidFill>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2402923" y="4271063"/>
            <a:ext cx="9423171" cy="1367736"/>
          </a:xfrm>
        </p:spPr>
        <p:txBody>
          <a:bodyPr>
            <a:normAutofit/>
          </a:bodyPr>
          <a:lstStyle>
            <a:lvl1pPr marL="0" indent="0" algn="l">
              <a:buNone/>
              <a:defRPr sz="3733">
                <a:solidFill>
                  <a:schemeClr val="tx1"/>
                </a:solidFill>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979770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3227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144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1"/>
          </p:nvPr>
        </p:nvSpPr>
        <p:spPr>
          <a:xfrm>
            <a:off x="0" y="0"/>
            <a:ext cx="12192000" cy="6858000"/>
          </a:xfrm>
        </p:spPr>
        <p:txBody>
          <a:bodyPr/>
          <a:lstStyle/>
          <a:p>
            <a:r>
              <a:rPr lang="en-US"/>
              <a:t>Click icon to add picture</a:t>
            </a:r>
            <a:endParaRPr lang="en-US" dirty="0"/>
          </a:p>
        </p:txBody>
      </p:sp>
      <p:pic>
        <p:nvPicPr>
          <p:cNvPr id="12" name="Afbeelding 2" descr="TUDelft_LogoZWART.eps"/>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65528" y="6218337"/>
            <a:ext cx="1472392" cy="430675"/>
          </a:xfrm>
          <a:prstGeom prst="rect">
            <a:avLst/>
          </a:prstGeom>
        </p:spPr>
      </p:pic>
      <p:sp>
        <p:nvSpPr>
          <p:cNvPr id="13" name="Slide Number Placeholder 5"/>
          <p:cNvSpPr txBox="1">
            <a:spLocks/>
          </p:cNvSpPr>
          <p:nvPr/>
        </p:nvSpPr>
        <p:spPr>
          <a:xfrm>
            <a:off x="8868747" y="6420936"/>
            <a:ext cx="3088493" cy="365125"/>
          </a:xfrm>
          <a:prstGeom prst="rect">
            <a:avLst/>
          </a:prstGeom>
        </p:spPr>
        <p:txBody>
          <a:bodyPr vert="horz" lIns="121920" tIns="60960" rIns="121920" bIns="6096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z="1333" smtClean="0"/>
              <a:pPr/>
              <a:t>‹#›</a:t>
            </a:fld>
            <a:endParaRPr lang="en-US" sz="1333" dirty="0"/>
          </a:p>
        </p:txBody>
      </p:sp>
      <p:sp>
        <p:nvSpPr>
          <p:cNvPr id="3" name="TextBox 2"/>
          <p:cNvSpPr txBox="1"/>
          <p:nvPr/>
        </p:nvSpPr>
        <p:spPr>
          <a:xfrm>
            <a:off x="-5320374" y="5582122"/>
            <a:ext cx="184731" cy="461665"/>
          </a:xfrm>
          <a:prstGeom prst="rect">
            <a:avLst/>
          </a:prstGeom>
          <a:noFill/>
        </p:spPr>
        <p:txBody>
          <a:bodyPr wrap="none" rtlCol="0">
            <a:spAutoFit/>
          </a:bodyPr>
          <a:lstStyle/>
          <a:p>
            <a:endParaRPr lang="en-US" sz="2400" dirty="0"/>
          </a:p>
        </p:txBody>
      </p:sp>
    </p:spTree>
    <p:extLst>
      <p:ext uri="{BB962C8B-B14F-4D97-AF65-F5344CB8AC3E}">
        <p14:creationId xmlns:p14="http://schemas.microsoft.com/office/powerpoint/2010/main" val="737600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462A2416-1570-3849-86F9-07F78746E1B2}" type="datetimeFigureOut">
              <a:rPr lang="en-US" smtClean="0"/>
              <a:t>11/30/2023</a:t>
            </a:fld>
            <a:endParaRPr lang="en-US" dirty="0"/>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A832CF66-B496-874C-8E08-71A5E0622B6E}" type="slidenum">
              <a:rPr lang="en-US" smtClean="0"/>
              <a:t>‹#›</a:t>
            </a:fld>
            <a:endParaRPr lang="en-US" dirty="0"/>
          </a:p>
        </p:txBody>
      </p:sp>
    </p:spTree>
    <p:extLst>
      <p:ext uri="{BB962C8B-B14F-4D97-AF65-F5344CB8AC3E}">
        <p14:creationId xmlns:p14="http://schemas.microsoft.com/office/powerpoint/2010/main" val="139627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2"/>
            <a:ext cx="12192000" cy="6857999"/>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Tree>
    <p:extLst>
      <p:ext uri="{BB962C8B-B14F-4D97-AF65-F5344CB8AC3E}">
        <p14:creationId xmlns:p14="http://schemas.microsoft.com/office/powerpoint/2010/main" val="6064844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2.emf"/><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50808" y="274639"/>
            <a:ext cx="9475285"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350808" y="1600200"/>
            <a:ext cx="9475285" cy="46481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pic>
        <p:nvPicPr>
          <p:cNvPr id="8" name="Picture 3" descr="TU_P5#white.eps"/>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33686" y="6108245"/>
            <a:ext cx="1825177" cy="843232"/>
          </a:xfrm>
          <a:prstGeom prst="rect">
            <a:avLst/>
          </a:prstGeom>
        </p:spPr>
      </p:pic>
      <p:sp>
        <p:nvSpPr>
          <p:cNvPr id="10" name="Slide Number Placeholder 5"/>
          <p:cNvSpPr txBox="1">
            <a:spLocks/>
          </p:cNvSpPr>
          <p:nvPr/>
        </p:nvSpPr>
        <p:spPr>
          <a:xfrm>
            <a:off x="8868747" y="6420936"/>
            <a:ext cx="3088493" cy="365125"/>
          </a:xfrm>
          <a:prstGeom prst="rect">
            <a:avLst/>
          </a:prstGeom>
        </p:spPr>
        <p:txBody>
          <a:bodyPr vert="horz" lIns="121920" tIns="60960" rIns="121920" bIns="6096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z="1333" smtClean="0"/>
              <a:pPr/>
              <a:t>‹#›</a:t>
            </a:fld>
            <a:endParaRPr lang="en-US" sz="1333" dirty="0"/>
          </a:p>
        </p:txBody>
      </p:sp>
      <p:sp>
        <p:nvSpPr>
          <p:cNvPr id="9" name="Rectangle 28"/>
          <p:cNvSpPr>
            <a:spLocks noChangeArrowheads="1"/>
          </p:cNvSpPr>
          <p:nvPr/>
        </p:nvSpPr>
        <p:spPr bwMode="auto">
          <a:xfrm>
            <a:off x="0" y="0"/>
            <a:ext cx="2101845" cy="6865344"/>
          </a:xfrm>
          <a:prstGeom prst="rect">
            <a:avLst/>
          </a:prstGeom>
          <a:solidFill>
            <a:srgbClr val="00A6D6"/>
          </a:solidFill>
          <a:ln w="9525">
            <a:noFill/>
            <a:miter lim="800000"/>
            <a:headEnd/>
            <a:tailEnd/>
          </a:ln>
        </p:spPr>
        <p:txBody>
          <a:bodyPr wrap="none" lIns="121915" tIns="60959" rIns="121915" bIns="60959" anchor="ctr"/>
          <a:lstStyle/>
          <a:p>
            <a:pPr algn="r"/>
            <a:endParaRPr lang="nl-NL" sz="2800">
              <a:latin typeface="Tahoma" pitchFamily="34" charset="0"/>
            </a:endParaRPr>
          </a:p>
        </p:txBody>
      </p:sp>
      <p:pic>
        <p:nvPicPr>
          <p:cNvPr id="11" name="Picture 3" descr="TU_P5#white.eps"/>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33686" y="5852440"/>
            <a:ext cx="1825177" cy="1124309"/>
          </a:xfrm>
          <a:prstGeom prst="rect">
            <a:avLst/>
          </a:prstGeom>
        </p:spPr>
      </p:pic>
    </p:spTree>
    <p:extLst>
      <p:ext uri="{BB962C8B-B14F-4D97-AF65-F5344CB8AC3E}">
        <p14:creationId xmlns:p14="http://schemas.microsoft.com/office/powerpoint/2010/main" val="26436528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609585" rtl="0" eaLnBrk="1" latinLnBrk="0" hangingPunct="1">
        <a:spcBef>
          <a:spcPct val="0"/>
        </a:spcBef>
        <a:buNone/>
        <a:defRPr sz="4800" kern="1200">
          <a:solidFill>
            <a:srgbClr val="00A6D6"/>
          </a:solidFill>
          <a:latin typeface="Arial"/>
          <a:ea typeface="+mj-ea"/>
          <a:cs typeface="Arial"/>
        </a:defRPr>
      </a:lvl1pPr>
    </p:titleStyle>
    <p:bodyStyle>
      <a:lvl1pPr marL="457189" indent="-457189" algn="l" defTabSz="609585" rtl="0" eaLnBrk="1" latinLnBrk="0" hangingPunct="1">
        <a:spcBef>
          <a:spcPct val="20000"/>
        </a:spcBef>
        <a:buClr>
          <a:srgbClr val="00A6D6"/>
        </a:buClr>
        <a:buFont typeface="Arial"/>
        <a:buChar char="•"/>
        <a:defRPr sz="3733" kern="1200">
          <a:solidFill>
            <a:schemeClr val="tx1"/>
          </a:solidFill>
          <a:latin typeface="Arial"/>
          <a:ea typeface="+mn-ea"/>
          <a:cs typeface="Arial"/>
        </a:defRPr>
      </a:lvl1pPr>
      <a:lvl2pPr marL="990575" indent="-380990" algn="l" defTabSz="609585" rtl="0" eaLnBrk="1" latinLnBrk="0" hangingPunct="1">
        <a:spcBef>
          <a:spcPct val="20000"/>
        </a:spcBef>
        <a:buClr>
          <a:srgbClr val="00A6D6"/>
        </a:buClr>
        <a:buFont typeface="Arial"/>
        <a:buChar char="–"/>
        <a:defRPr sz="3200" kern="1200">
          <a:solidFill>
            <a:schemeClr val="tx1"/>
          </a:solidFill>
          <a:latin typeface="Arial"/>
          <a:ea typeface="+mn-ea"/>
          <a:cs typeface="Arial"/>
        </a:defRPr>
      </a:lvl2pPr>
      <a:lvl3pPr marL="1523962" indent="-304792" algn="l" defTabSz="609585" rtl="0" eaLnBrk="1" latinLnBrk="0" hangingPunct="1">
        <a:spcBef>
          <a:spcPct val="20000"/>
        </a:spcBef>
        <a:buClr>
          <a:srgbClr val="00A6D6"/>
        </a:buClr>
        <a:buFont typeface="Arial"/>
        <a:buChar char="•"/>
        <a:defRPr sz="3200" kern="1200">
          <a:solidFill>
            <a:schemeClr val="tx1"/>
          </a:solidFill>
          <a:latin typeface="Arial"/>
          <a:ea typeface="+mn-ea"/>
          <a:cs typeface="Arial"/>
        </a:defRPr>
      </a:lvl3pPr>
      <a:lvl4pPr marL="2133547" indent="-304792" algn="l" defTabSz="609585" rtl="0" eaLnBrk="1" latinLnBrk="0" hangingPunct="1">
        <a:spcBef>
          <a:spcPct val="20000"/>
        </a:spcBef>
        <a:buFont typeface="Arial"/>
        <a:buChar char="–"/>
        <a:defRPr sz="2667" kern="1200">
          <a:solidFill>
            <a:schemeClr val="tx1"/>
          </a:solidFill>
          <a:latin typeface="Arial"/>
          <a:ea typeface="+mn-ea"/>
          <a:cs typeface="Arial"/>
        </a:defRPr>
      </a:lvl4pPr>
      <a:lvl5pPr marL="2743131" indent="-304792" algn="l" defTabSz="609585" rtl="0" eaLnBrk="1" latinLnBrk="0" hangingPunct="1">
        <a:spcBef>
          <a:spcPct val="20000"/>
        </a:spcBef>
        <a:buFont typeface="Arial"/>
        <a:buChar char="»"/>
        <a:defRPr sz="2667" kern="1200">
          <a:solidFill>
            <a:schemeClr val="tx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63206" y="274639"/>
            <a:ext cx="9454017"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363206" y="1600201"/>
            <a:ext cx="9454017" cy="48207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9" name="Slide Number Placeholder 5"/>
          <p:cNvSpPr txBox="1">
            <a:spLocks/>
          </p:cNvSpPr>
          <p:nvPr/>
        </p:nvSpPr>
        <p:spPr>
          <a:xfrm>
            <a:off x="8868747" y="6420936"/>
            <a:ext cx="3088493" cy="365125"/>
          </a:xfrm>
          <a:prstGeom prst="rect">
            <a:avLst/>
          </a:prstGeom>
        </p:spPr>
        <p:txBody>
          <a:bodyPr vert="horz" lIns="121920" tIns="60960" rIns="121920" bIns="60960" rtlCol="0" anchor="ctr"/>
          <a:lstStyle>
            <a:defPPr>
              <a:defRPr lang="en-US"/>
            </a:defPPr>
            <a:lvl1pPr marL="0" algn="r" defTabSz="457200" rtl="0" eaLnBrk="1" latinLnBrk="0" hangingPunct="1">
              <a:defRPr sz="1000" kern="1200">
                <a:solidFill>
                  <a:srgbClr val="00A6D6"/>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557312C-2AB5-4E4E-8F57-D0081D5FE9E6}" type="slidenum">
              <a:rPr lang="en-US" sz="1333" smtClean="0"/>
              <a:pPr/>
              <a:t>‹#›</a:t>
            </a:fld>
            <a:endParaRPr lang="en-US" sz="1333" dirty="0"/>
          </a:p>
        </p:txBody>
      </p:sp>
      <p:pic>
        <p:nvPicPr>
          <p:cNvPr id="6" name="Afbeelding 8" descr="TUDelft_LogoZWART.eps"/>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78165" y="6020096"/>
            <a:ext cx="1472392" cy="574233"/>
          </a:xfrm>
          <a:prstGeom prst="rect">
            <a:avLst/>
          </a:prstGeom>
        </p:spPr>
      </p:pic>
    </p:spTree>
    <p:extLst>
      <p:ext uri="{BB962C8B-B14F-4D97-AF65-F5344CB8AC3E}">
        <p14:creationId xmlns:p14="http://schemas.microsoft.com/office/powerpoint/2010/main" val="1703591448"/>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xStyles>
    <p:titleStyle>
      <a:lvl1pPr algn="l" defTabSz="609585" rtl="0" eaLnBrk="1" latinLnBrk="0" hangingPunct="1">
        <a:spcBef>
          <a:spcPct val="0"/>
        </a:spcBef>
        <a:buNone/>
        <a:defRPr sz="4800" kern="1200">
          <a:solidFill>
            <a:srgbClr val="00A6D6"/>
          </a:solidFill>
          <a:latin typeface="Arial"/>
          <a:ea typeface="+mj-ea"/>
          <a:cs typeface="Arial"/>
        </a:defRPr>
      </a:lvl1pPr>
    </p:titleStyle>
    <p:bodyStyle>
      <a:lvl1pPr marL="457189" indent="-457189" algn="l" defTabSz="609585" rtl="0" eaLnBrk="1" latinLnBrk="0" hangingPunct="1">
        <a:spcBef>
          <a:spcPct val="20000"/>
        </a:spcBef>
        <a:buClr>
          <a:srgbClr val="00A6D6"/>
        </a:buClr>
        <a:buFont typeface="Arial"/>
        <a:buChar char="•"/>
        <a:defRPr sz="3733" kern="1200">
          <a:solidFill>
            <a:schemeClr val="tx1"/>
          </a:solidFill>
          <a:latin typeface="Arial"/>
          <a:ea typeface="+mn-ea"/>
          <a:cs typeface="Arial"/>
        </a:defRPr>
      </a:lvl1pPr>
      <a:lvl2pPr marL="990575" indent="-380990" algn="l" defTabSz="609585" rtl="0" eaLnBrk="1" latinLnBrk="0" hangingPunct="1">
        <a:spcBef>
          <a:spcPct val="20000"/>
        </a:spcBef>
        <a:buClr>
          <a:srgbClr val="00A6D6"/>
        </a:buClr>
        <a:buFont typeface="Arial"/>
        <a:buChar char="–"/>
        <a:defRPr sz="3200" kern="1200">
          <a:solidFill>
            <a:schemeClr val="tx1"/>
          </a:solidFill>
          <a:latin typeface="Arial"/>
          <a:ea typeface="+mn-ea"/>
          <a:cs typeface="Arial"/>
        </a:defRPr>
      </a:lvl2pPr>
      <a:lvl3pPr marL="1523962" indent="-304792" algn="l" defTabSz="609585" rtl="0" eaLnBrk="1" latinLnBrk="0" hangingPunct="1">
        <a:spcBef>
          <a:spcPct val="20000"/>
        </a:spcBef>
        <a:buClr>
          <a:srgbClr val="00A6D6"/>
        </a:buClr>
        <a:buFont typeface="Arial"/>
        <a:buChar char="•"/>
        <a:defRPr sz="3200" kern="1200">
          <a:solidFill>
            <a:schemeClr val="tx1"/>
          </a:solidFill>
          <a:latin typeface="Arial"/>
          <a:ea typeface="+mn-ea"/>
          <a:cs typeface="Arial"/>
        </a:defRPr>
      </a:lvl3pPr>
      <a:lvl4pPr marL="2133547" indent="-304792" algn="l" defTabSz="609585" rtl="0" eaLnBrk="1" latinLnBrk="0" hangingPunct="1">
        <a:spcBef>
          <a:spcPct val="20000"/>
        </a:spcBef>
        <a:buFont typeface="Arial"/>
        <a:buChar char="–"/>
        <a:defRPr sz="2667" kern="1200">
          <a:solidFill>
            <a:schemeClr val="tx1"/>
          </a:solidFill>
          <a:latin typeface="Arial"/>
          <a:ea typeface="+mn-ea"/>
          <a:cs typeface="Arial"/>
        </a:defRPr>
      </a:lvl4pPr>
      <a:lvl5pPr marL="2743131" indent="-304792" algn="l" defTabSz="609585" rtl="0" eaLnBrk="1" latinLnBrk="0" hangingPunct="1">
        <a:spcBef>
          <a:spcPct val="20000"/>
        </a:spcBef>
        <a:buFont typeface="Arial"/>
        <a:buChar char="»"/>
        <a:defRPr sz="2667" kern="1200">
          <a:solidFill>
            <a:schemeClr val="tx1"/>
          </a:solidFill>
          <a:latin typeface="Arial"/>
          <a:ea typeface="+mn-ea"/>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www.math.columbia.edu/~woit/wordpress/?p=533"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89BEB-1C8A-41CA-8C3D-D6475DCD37A8}"/>
              </a:ext>
            </a:extLst>
          </p:cNvPr>
          <p:cNvSpPr>
            <a:spLocks noGrp="1"/>
          </p:cNvSpPr>
          <p:nvPr>
            <p:ph type="ctrTitle"/>
          </p:nvPr>
        </p:nvSpPr>
        <p:spPr>
          <a:xfrm>
            <a:off x="2504621" y="798114"/>
            <a:ext cx="9687379" cy="3535248"/>
          </a:xfrm>
        </p:spPr>
        <p:txBody>
          <a:bodyPr/>
          <a:lstStyle/>
          <a:p>
            <a:r>
              <a:rPr lang="en-GB" sz="6600" dirty="0"/>
              <a:t>Epistemology 3</a:t>
            </a:r>
            <a:br>
              <a:rPr lang="en-GB" sz="6600" dirty="0"/>
            </a:br>
            <a:r>
              <a:rPr lang="en-GB" sz="4800" dirty="0"/>
              <a:t>MOT142A Q2</a:t>
            </a:r>
            <a:br>
              <a:rPr lang="en-GB" sz="6600" dirty="0"/>
            </a:br>
            <a:endParaRPr lang="en-GB" sz="4800" dirty="0"/>
          </a:p>
        </p:txBody>
      </p:sp>
      <p:sp>
        <p:nvSpPr>
          <p:cNvPr id="3" name="Subtitle 2">
            <a:extLst>
              <a:ext uri="{FF2B5EF4-FFF2-40B4-BE49-F238E27FC236}">
                <a16:creationId xmlns:a16="http://schemas.microsoft.com/office/drawing/2014/main" id="{FFE7563F-76D7-4093-8B86-B852C528F5F1}"/>
              </a:ext>
            </a:extLst>
          </p:cNvPr>
          <p:cNvSpPr>
            <a:spLocks noGrp="1"/>
          </p:cNvSpPr>
          <p:nvPr>
            <p:ph type="subTitle" idx="1"/>
          </p:nvPr>
        </p:nvSpPr>
        <p:spPr>
          <a:xfrm>
            <a:off x="2402923" y="5016651"/>
            <a:ext cx="9423171" cy="1367736"/>
          </a:xfrm>
        </p:spPr>
        <p:txBody>
          <a:bodyPr>
            <a:normAutofit/>
          </a:bodyPr>
          <a:lstStyle/>
          <a:p>
            <a:r>
              <a:rPr lang="en-GB" sz="3200" dirty="0"/>
              <a:t>Dr Jack Casey</a:t>
            </a:r>
          </a:p>
        </p:txBody>
      </p:sp>
    </p:spTree>
    <p:extLst>
      <p:ext uri="{BB962C8B-B14F-4D97-AF65-F5344CB8AC3E}">
        <p14:creationId xmlns:p14="http://schemas.microsoft.com/office/powerpoint/2010/main" val="2540861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62500" lnSpcReduction="20000"/>
          </a:bodyPr>
          <a:lstStyle/>
          <a:p>
            <a:pPr marL="0" indent="0">
              <a:buNone/>
            </a:pPr>
            <a:endParaRPr lang="en-US" dirty="0"/>
          </a:p>
          <a:p>
            <a:r>
              <a:rPr lang="en-US" dirty="0"/>
              <a:t>What do you think of this justification of inductive reasoning?</a:t>
            </a:r>
          </a:p>
          <a:p>
            <a:endParaRPr lang="en-US" dirty="0"/>
          </a:p>
          <a:p>
            <a:endParaRPr lang="en-US" dirty="0"/>
          </a:p>
          <a:p>
            <a:pPr lvl="1"/>
            <a:r>
              <a:rPr lang="en-US" dirty="0"/>
              <a:t>I use a lot of inductive reasoning in my day-to-day life all the time, and it’s always served me well. </a:t>
            </a:r>
          </a:p>
          <a:p>
            <a:pPr lvl="1"/>
            <a:r>
              <a:rPr lang="en-US" dirty="0"/>
              <a:t>The sun has risen every day before today, and on this basis, I suppose that it will do tomorrow. </a:t>
            </a:r>
          </a:p>
          <a:p>
            <a:pPr lvl="1"/>
            <a:r>
              <a:rPr lang="en-US" dirty="0"/>
              <a:t>Every time I’ve eaten a meal, my hunger dissipates, and I suppose that pattern will continue, as well. </a:t>
            </a:r>
          </a:p>
          <a:p>
            <a:pPr lvl="1"/>
            <a:r>
              <a:rPr lang="en-US" dirty="0"/>
              <a:t>When I flick the light switch, the light comes on, and so on. </a:t>
            </a:r>
          </a:p>
          <a:p>
            <a:pPr lvl="1"/>
            <a:r>
              <a:rPr lang="en-US" dirty="0"/>
              <a:t>Given that inductive reasoning has always served me well in these circumstances, I can be assured that it will continue to do so. </a:t>
            </a:r>
          </a:p>
          <a:p>
            <a:pPr marL="609585" lvl="1" indent="0">
              <a:buNone/>
            </a:pPr>
            <a:endParaRPr lang="en-US" dirty="0"/>
          </a:p>
        </p:txBody>
      </p:sp>
    </p:spTree>
    <p:extLst>
      <p:ext uri="{BB962C8B-B14F-4D97-AF65-F5344CB8AC3E}">
        <p14:creationId xmlns:p14="http://schemas.microsoft.com/office/powerpoint/2010/main" val="1241045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endParaRPr lang="en-US" dirty="0"/>
          </a:p>
          <a:p>
            <a:r>
              <a:rPr lang="en-US" dirty="0"/>
              <a:t>Problem of Induction</a:t>
            </a:r>
          </a:p>
          <a:p>
            <a:r>
              <a:rPr lang="en-US" dirty="0"/>
              <a:t>We can’t justify inductive reasoning with inductive reasoning. To do so would be circular. </a:t>
            </a:r>
          </a:p>
          <a:p>
            <a:r>
              <a:rPr lang="en-US" dirty="0"/>
              <a:t>Compare: Why </a:t>
            </a:r>
            <a:r>
              <a:rPr lang="en-US" i="1" dirty="0"/>
              <a:t>X</a:t>
            </a:r>
            <a:r>
              <a:rPr lang="en-US" dirty="0"/>
              <a:t>? Because </a:t>
            </a:r>
            <a:r>
              <a:rPr lang="en-US" i="1" dirty="0"/>
              <a:t>X</a:t>
            </a:r>
            <a:r>
              <a:rPr lang="en-US" dirty="0"/>
              <a:t>. </a:t>
            </a:r>
          </a:p>
          <a:p>
            <a:pPr marL="609585" lvl="1" indent="0">
              <a:buNone/>
            </a:pPr>
            <a:endParaRPr lang="en-US" dirty="0"/>
          </a:p>
        </p:txBody>
      </p:sp>
      <p:pic>
        <p:nvPicPr>
          <p:cNvPr id="2050" name="Picture 2" descr="David Hume - Wikipedia">
            <a:extLst>
              <a:ext uri="{FF2B5EF4-FFF2-40B4-BE49-F238E27FC236}">
                <a16:creationId xmlns:a16="http://schemas.microsoft.com/office/drawing/2014/main" id="{27246991-338B-46B0-B188-A2D3A741B5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82648" y="301142"/>
            <a:ext cx="2143445" cy="2598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1683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endParaRPr lang="en-US" dirty="0"/>
          </a:p>
          <a:p>
            <a:r>
              <a:rPr lang="en-US" dirty="0"/>
              <a:t>Why does the problem of induction matter?</a:t>
            </a:r>
          </a:p>
          <a:p>
            <a:r>
              <a:rPr lang="en-US" dirty="0"/>
              <a:t>Well, it’s hugely problematic, as inductive reasoning is at the cornerstone of scientific reasoning. </a:t>
            </a:r>
          </a:p>
          <a:p>
            <a:pPr marL="609585" lvl="1" indent="0">
              <a:buNone/>
            </a:pPr>
            <a:endParaRPr lang="en-US" dirty="0"/>
          </a:p>
        </p:txBody>
      </p:sp>
    </p:spTree>
    <p:extLst>
      <p:ext uri="{BB962C8B-B14F-4D97-AF65-F5344CB8AC3E}">
        <p14:creationId xmlns:p14="http://schemas.microsoft.com/office/powerpoint/2010/main" val="3516817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92500" lnSpcReduction="10000"/>
          </a:bodyPr>
          <a:lstStyle/>
          <a:p>
            <a:pPr marL="0" indent="0">
              <a:buNone/>
            </a:pPr>
            <a:endParaRPr lang="en-US" dirty="0"/>
          </a:p>
          <a:p>
            <a:r>
              <a:rPr lang="en-US" dirty="0"/>
              <a:t>Laws of nature are, very simply, </a:t>
            </a:r>
            <a:r>
              <a:rPr lang="en-US" dirty="0" err="1"/>
              <a:t>generalisations</a:t>
            </a:r>
            <a:r>
              <a:rPr lang="en-US" dirty="0"/>
              <a:t> of the form ‘All </a:t>
            </a:r>
            <a:r>
              <a:rPr lang="en-US" dirty="0" err="1"/>
              <a:t>Xs</a:t>
            </a:r>
            <a:r>
              <a:rPr lang="en-US" dirty="0"/>
              <a:t> that are Fs, are also Gs’.</a:t>
            </a:r>
          </a:p>
          <a:p>
            <a:pPr lvl="1"/>
            <a:r>
              <a:rPr lang="en-US" dirty="0"/>
              <a:t>All metals are good conductors of electricity</a:t>
            </a:r>
          </a:p>
          <a:p>
            <a:pPr lvl="1"/>
            <a:r>
              <a:rPr lang="en-US" dirty="0"/>
              <a:t>All uranium-235 atoms have a half life of 703.8 million years</a:t>
            </a:r>
          </a:p>
          <a:p>
            <a:pPr lvl="1"/>
            <a:r>
              <a:rPr lang="en-US" dirty="0"/>
              <a:t>No massive entity can travel faster than the speed of light </a:t>
            </a:r>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4185208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0000" lnSpcReduction="20000"/>
          </a:bodyPr>
          <a:lstStyle/>
          <a:p>
            <a:pPr marL="0" indent="0">
              <a:buNone/>
            </a:pPr>
            <a:endParaRPr lang="en-US" dirty="0"/>
          </a:p>
          <a:p>
            <a:r>
              <a:rPr lang="en-US" dirty="0"/>
              <a:t>Laws of nature are usually </a:t>
            </a:r>
            <a:r>
              <a:rPr lang="en-US" dirty="0" err="1"/>
              <a:t>generalisations</a:t>
            </a:r>
            <a:r>
              <a:rPr lang="en-US" dirty="0"/>
              <a:t> of the form ‘All </a:t>
            </a:r>
            <a:r>
              <a:rPr lang="en-US" dirty="0" err="1"/>
              <a:t>Xs</a:t>
            </a:r>
            <a:r>
              <a:rPr lang="en-US" dirty="0"/>
              <a:t> that are Fs, are also Gs’.</a:t>
            </a:r>
          </a:p>
          <a:p>
            <a:pPr lvl="1"/>
            <a:r>
              <a:rPr lang="en-US" dirty="0"/>
              <a:t>All metals are good conductors of electricity</a:t>
            </a:r>
          </a:p>
          <a:p>
            <a:pPr lvl="2"/>
            <a:r>
              <a:rPr lang="en-US" dirty="0"/>
              <a:t>All </a:t>
            </a:r>
            <a:r>
              <a:rPr lang="en-US" dirty="0" err="1"/>
              <a:t>Xs</a:t>
            </a:r>
            <a:r>
              <a:rPr lang="en-US" dirty="0"/>
              <a:t> that are Fs (metals) are also Gs (good conductors of electricity). </a:t>
            </a:r>
          </a:p>
          <a:p>
            <a:pPr lvl="1"/>
            <a:r>
              <a:rPr lang="en-US" dirty="0"/>
              <a:t>All uranium-235 atoms have a half life of 703.8 million years</a:t>
            </a:r>
          </a:p>
          <a:p>
            <a:pPr lvl="2"/>
            <a:r>
              <a:rPr lang="en-US" dirty="0"/>
              <a:t>All </a:t>
            </a:r>
            <a:r>
              <a:rPr lang="en-US" dirty="0" err="1"/>
              <a:t>Xs</a:t>
            </a:r>
            <a:r>
              <a:rPr lang="en-US" dirty="0"/>
              <a:t> that are Fs (uranium-235 atoms) are also Gs (have a half life of 703.8 million years).</a:t>
            </a:r>
          </a:p>
          <a:p>
            <a:pPr lvl="1"/>
            <a:r>
              <a:rPr lang="en-US" dirty="0"/>
              <a:t>No massive entity can travel faster than the speed of light</a:t>
            </a:r>
          </a:p>
          <a:p>
            <a:pPr lvl="2"/>
            <a:r>
              <a:rPr lang="en-US" dirty="0"/>
              <a:t>All </a:t>
            </a:r>
            <a:r>
              <a:rPr lang="en-US" dirty="0" err="1"/>
              <a:t>Xs</a:t>
            </a:r>
            <a:r>
              <a:rPr lang="en-US" dirty="0"/>
              <a:t> that are Fs (havers of mass) are also not-</a:t>
            </a:r>
            <a:r>
              <a:rPr lang="en-US" dirty="0" err="1"/>
              <a:t>Gs</a:t>
            </a:r>
            <a:r>
              <a:rPr lang="en-US" dirty="0"/>
              <a:t> (travel faster than speed of light). </a:t>
            </a:r>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2949174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endParaRPr lang="en-US" dirty="0"/>
          </a:p>
          <a:p>
            <a:r>
              <a:rPr lang="en-US" dirty="0"/>
              <a:t>Let's take one example:</a:t>
            </a:r>
          </a:p>
          <a:p>
            <a:pPr lvl="1"/>
            <a:r>
              <a:rPr lang="en-US" dirty="0"/>
              <a:t>All metals are good conductors of electricity</a:t>
            </a:r>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1211795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7500" lnSpcReduction="20000"/>
          </a:bodyPr>
          <a:lstStyle/>
          <a:p>
            <a:pPr marL="0" indent="0">
              <a:buNone/>
            </a:pPr>
            <a:endParaRPr lang="en-US" dirty="0"/>
          </a:p>
          <a:p>
            <a:r>
              <a:rPr lang="en-US" dirty="0"/>
              <a:t>How might we prove this sentence to be true?</a:t>
            </a:r>
          </a:p>
          <a:p>
            <a:pPr lvl="1"/>
            <a:r>
              <a:rPr lang="en-US" dirty="0"/>
              <a:t>All metals are good conductors of electricity</a:t>
            </a:r>
          </a:p>
          <a:p>
            <a:r>
              <a:rPr lang="en-US" dirty="0"/>
              <a:t>Well, it might look something like this</a:t>
            </a:r>
            <a:r>
              <a:rPr lang="en-US" dirty="0">
                <a:sym typeface="Wingdings" panose="05000000000000000000" pitchFamily="2" charset="2"/>
              </a:rPr>
              <a:t>:</a:t>
            </a:r>
          </a:p>
          <a:p>
            <a:pPr lvl="1"/>
            <a:r>
              <a:rPr lang="en-US" dirty="0">
                <a:sym typeface="Wingdings" panose="05000000000000000000" pitchFamily="2" charset="2"/>
              </a:rPr>
              <a:t>P1. Mercury is a metal, and mercury is a good conductor of electricity. </a:t>
            </a:r>
          </a:p>
          <a:p>
            <a:pPr lvl="1"/>
            <a:r>
              <a:rPr lang="en-US" dirty="0">
                <a:sym typeface="Wingdings" panose="05000000000000000000" pitchFamily="2" charset="2"/>
              </a:rPr>
              <a:t>P2. Iron is a metal, and iron is a good conductor of electricity. </a:t>
            </a:r>
          </a:p>
          <a:p>
            <a:pPr lvl="1"/>
            <a:r>
              <a:rPr lang="en-US" dirty="0">
                <a:sym typeface="Wingdings" panose="05000000000000000000" pitchFamily="2" charset="2"/>
              </a:rPr>
              <a:t>P3. Copper is a metal, and copper is a good conductor of electricity. </a:t>
            </a:r>
          </a:p>
          <a:p>
            <a:pPr lvl="1"/>
            <a:r>
              <a:rPr lang="en-US" dirty="0">
                <a:sym typeface="Wingdings" panose="05000000000000000000" pitchFamily="2" charset="2"/>
              </a:rPr>
              <a:t>…</a:t>
            </a:r>
          </a:p>
          <a:p>
            <a:pPr lvl="1"/>
            <a:r>
              <a:rPr lang="en-US" dirty="0">
                <a:sym typeface="Wingdings" panose="05000000000000000000" pitchFamily="2" charset="2"/>
              </a:rPr>
              <a:t>C. All metals conduct electricity well. </a:t>
            </a:r>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2296519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62500" lnSpcReduction="20000"/>
          </a:bodyPr>
          <a:lstStyle/>
          <a:p>
            <a:pPr marL="0" indent="0">
              <a:buNone/>
            </a:pPr>
            <a:r>
              <a:rPr lang="en-US" dirty="0"/>
              <a:t>‘All metals are good conductors of electricity’</a:t>
            </a:r>
          </a:p>
          <a:p>
            <a:pPr marL="0" indent="0">
              <a:buNone/>
            </a:pPr>
            <a:endParaRPr lang="en-US" dirty="0"/>
          </a:p>
          <a:p>
            <a:r>
              <a:rPr lang="en-US" dirty="0"/>
              <a:t>What is the problem with this picture?</a:t>
            </a:r>
          </a:p>
          <a:p>
            <a:r>
              <a:rPr lang="en-US" dirty="0"/>
              <a:t>It’s always logically possible that we subsequently observe a novel </a:t>
            </a:r>
            <a:r>
              <a:rPr lang="en-US" i="1" dirty="0"/>
              <a:t>X</a:t>
            </a:r>
            <a:r>
              <a:rPr lang="en-US" dirty="0"/>
              <a:t> that is 1) a metal, and 2) is a </a:t>
            </a:r>
            <a:r>
              <a:rPr lang="en-US" i="1" dirty="0"/>
              <a:t>poor</a:t>
            </a:r>
            <a:r>
              <a:rPr lang="en-US" dirty="0"/>
              <a:t> conductor of metal </a:t>
            </a:r>
          </a:p>
          <a:p>
            <a:r>
              <a:rPr lang="en-US" dirty="0"/>
              <a:t>The truth of our conclusion isn’t guaranteed by the truth of the premises</a:t>
            </a:r>
          </a:p>
          <a:p>
            <a:r>
              <a:rPr lang="en-US" dirty="0"/>
              <a:t>Note: we can’t say that our theory says that such an X is physically impossible – the theory is the thing we’re trying to justify.</a:t>
            </a:r>
          </a:p>
          <a:p>
            <a:r>
              <a:rPr lang="en-US" dirty="0"/>
              <a:t>Inductive reasoning then cannot guarantee the truth of the laws of nature</a:t>
            </a:r>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1828018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Verificationism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55000" lnSpcReduction="20000"/>
          </a:bodyPr>
          <a:lstStyle/>
          <a:p>
            <a:pPr marL="0" indent="0">
              <a:buNone/>
            </a:pPr>
            <a:r>
              <a:rPr lang="en-US" dirty="0"/>
              <a:t>‘All metals are good conductors of electricity’</a:t>
            </a:r>
          </a:p>
          <a:p>
            <a:pPr marL="0" indent="0">
              <a:buNone/>
            </a:pPr>
            <a:endParaRPr lang="en-US" dirty="0"/>
          </a:p>
          <a:p>
            <a:r>
              <a:rPr lang="en-US" dirty="0"/>
              <a:t>The preceding discussion highlights the fatal flaw that exists within the </a:t>
            </a:r>
            <a:r>
              <a:rPr lang="en-US" i="1" dirty="0" err="1"/>
              <a:t>verificationist</a:t>
            </a:r>
            <a:r>
              <a:rPr lang="en-US" i="1" dirty="0"/>
              <a:t> </a:t>
            </a:r>
            <a:r>
              <a:rPr lang="en-US" dirty="0"/>
              <a:t>project</a:t>
            </a:r>
          </a:p>
          <a:p>
            <a:r>
              <a:rPr lang="en-US" dirty="0" err="1"/>
              <a:t>Verificationism</a:t>
            </a:r>
            <a:r>
              <a:rPr lang="en-US" dirty="0"/>
              <a:t> is the philosophical project that states that a statement is only </a:t>
            </a:r>
            <a:r>
              <a:rPr lang="en-US" i="1" dirty="0"/>
              <a:t>meaningful </a:t>
            </a:r>
            <a:r>
              <a:rPr lang="en-US" dirty="0"/>
              <a:t>when we can empirically verify it</a:t>
            </a:r>
          </a:p>
          <a:p>
            <a:r>
              <a:rPr lang="en-US" dirty="0"/>
              <a:t>Greatest exponents are widely known as the </a:t>
            </a:r>
            <a:r>
              <a:rPr lang="en-US" i="1" dirty="0"/>
              <a:t>Vienna Circle </a:t>
            </a:r>
            <a:r>
              <a:rPr lang="en-US" dirty="0"/>
              <a:t>(logical positivists)</a:t>
            </a:r>
          </a:p>
          <a:p>
            <a:r>
              <a:rPr lang="en-US" dirty="0"/>
              <a:t>Main aim of the logical positivists was to rid us of statements of theology, metaphysics, ethics, etc., on the basis that they were meaningless</a:t>
            </a:r>
          </a:p>
          <a:p>
            <a:r>
              <a:rPr lang="en-US" dirty="0"/>
              <a:t>As we can see, this criterion of meaningfulness is too stringent, in so far as it will undermine any universal </a:t>
            </a:r>
            <a:r>
              <a:rPr lang="en-US" dirty="0" err="1"/>
              <a:t>generalisations</a:t>
            </a:r>
            <a:endParaRPr lang="en-US" dirty="0"/>
          </a:p>
          <a:p>
            <a:r>
              <a:rPr lang="en-US" dirty="0"/>
              <a:t>We cannot verify universal </a:t>
            </a:r>
            <a:r>
              <a:rPr lang="en-US" dirty="0" err="1"/>
              <a:t>generalisations</a:t>
            </a:r>
            <a:r>
              <a:rPr lang="en-US" dirty="0"/>
              <a:t>, as there’s always the logical possibility that a counterexample exists – no empirical observation can verify such </a:t>
            </a:r>
            <a:r>
              <a:rPr lang="en-US" dirty="0" err="1"/>
              <a:t>generalisations</a:t>
            </a:r>
            <a:endParaRPr lang="en-US" dirty="0"/>
          </a:p>
          <a:p>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1026" name="Picture 2" descr="undefined">
            <a:extLst>
              <a:ext uri="{FF2B5EF4-FFF2-40B4-BE49-F238E27FC236}">
                <a16:creationId xmlns:a16="http://schemas.microsoft.com/office/drawing/2014/main" id="{61DC342B-E154-C32F-2673-7D8BC93E9B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6581" y="415635"/>
            <a:ext cx="1387128" cy="13687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undefined">
            <a:extLst>
              <a:ext uri="{FF2B5EF4-FFF2-40B4-BE49-F238E27FC236}">
                <a16:creationId xmlns:a16="http://schemas.microsoft.com/office/drawing/2014/main" id="{DD7E6D57-E136-16FB-DF02-A8968791E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29995" y="274639"/>
            <a:ext cx="1177636" cy="1710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159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Laws of Nature</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a:xfrm>
            <a:off x="2350808" y="1582387"/>
            <a:ext cx="9475285" cy="4648163"/>
          </a:xfrm>
        </p:spPr>
        <p:txBody>
          <a:bodyPr>
            <a:normAutofit/>
          </a:bodyPr>
          <a:lstStyle/>
          <a:p>
            <a:r>
              <a:rPr lang="en-US" dirty="0"/>
              <a:t>Since laws are at the cornerstone of science, what are we to do?</a:t>
            </a:r>
          </a:p>
          <a:p>
            <a:r>
              <a:rPr lang="en-US" dirty="0"/>
              <a:t>It seems our main methodology in science is in grave jeopardy. If we have no justifiable methodology, why should we trust the knowledge science purports to produce?</a:t>
            </a:r>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3098656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R</a:t>
            </a:r>
            <a:r>
              <a:rPr lang="en-US" dirty="0" err="1"/>
              <a:t>ecap</a:t>
            </a:r>
            <a:r>
              <a:rPr lang="en-US" dirty="0"/>
              <a:t> of last weeks topics</a:t>
            </a:r>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r>
              <a:rPr lang="en-US" dirty="0"/>
              <a:t>Last week we looked at:</a:t>
            </a:r>
          </a:p>
          <a:p>
            <a:r>
              <a:rPr lang="en-US" dirty="0"/>
              <a:t>arguments, truth, and validity</a:t>
            </a:r>
          </a:p>
          <a:p>
            <a:r>
              <a:rPr lang="en-US" dirty="0"/>
              <a:t>truth tables, how to construct them, and how to use them to test the validity of arguments</a:t>
            </a:r>
          </a:p>
          <a:p>
            <a:endParaRPr lang="en-US" dirty="0"/>
          </a:p>
          <a:p>
            <a:endParaRPr lang="en-US" dirty="0"/>
          </a:p>
        </p:txBody>
      </p:sp>
    </p:spTree>
    <p:extLst>
      <p:ext uri="{BB962C8B-B14F-4D97-AF65-F5344CB8AC3E}">
        <p14:creationId xmlns:p14="http://schemas.microsoft.com/office/powerpoint/2010/main" val="19542531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20000"/>
          </a:bodyPr>
          <a:lstStyle/>
          <a:p>
            <a:r>
              <a:rPr lang="en-US" dirty="0"/>
              <a:t>Hypothetico-deductive model</a:t>
            </a:r>
          </a:p>
          <a:p>
            <a:r>
              <a:rPr lang="en-US" dirty="0"/>
              <a:t>Proposed by Carl Hempel in the 1950s</a:t>
            </a:r>
          </a:p>
          <a:p>
            <a:r>
              <a:rPr lang="en-US" dirty="0"/>
              <a:t>What is it? A proposed </a:t>
            </a:r>
            <a:r>
              <a:rPr lang="en-US" i="1" dirty="0"/>
              <a:t>description of the scientific method</a:t>
            </a:r>
          </a:p>
          <a:p>
            <a:r>
              <a:rPr lang="en-US" dirty="0"/>
              <a:t>The rough idea is this: scientific enquiry proceeds not by producing statements which we then justify inductively, but instead, by producing </a:t>
            </a:r>
            <a:r>
              <a:rPr lang="en-US" i="1" dirty="0"/>
              <a:t>falsifiable statements </a:t>
            </a:r>
            <a:r>
              <a:rPr lang="en-US" dirty="0"/>
              <a:t>that we can then test. </a:t>
            </a:r>
          </a:p>
          <a:p>
            <a:r>
              <a:rPr lang="en-US" dirty="0"/>
              <a:t>Helps us understand also how </a:t>
            </a:r>
            <a:r>
              <a:rPr lang="en-US" i="1" dirty="0"/>
              <a:t>theories, </a:t>
            </a:r>
            <a:r>
              <a:rPr lang="en-US" dirty="0"/>
              <a:t>rather than just statements, might be falsified.</a:t>
            </a:r>
          </a:p>
          <a:p>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3074" name="Picture 2" descr="Carl Gustav Hempel - Wikipedia">
            <a:extLst>
              <a:ext uri="{FF2B5EF4-FFF2-40B4-BE49-F238E27FC236}">
                <a16:creationId xmlns:a16="http://schemas.microsoft.com/office/drawing/2014/main" id="{6A75EE19-DD52-4C9D-91A2-6B9D594B44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266" y="417113"/>
            <a:ext cx="1740998" cy="2366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8986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r>
              <a:rPr lang="en-US" dirty="0"/>
              <a:t>Rather than try to justify the inductive inferences we make personally to reach laws, we simply bypass this part, and test the laws themselves </a:t>
            </a:r>
            <a:r>
              <a:rPr lang="en-US" i="1" dirty="0"/>
              <a:t>deductively</a:t>
            </a:r>
            <a:endParaRPr lang="en-US" dirty="0"/>
          </a:p>
          <a:p>
            <a:r>
              <a:rPr lang="en-US" dirty="0"/>
              <a:t>We treat those laws as hypothetical, and then test them</a:t>
            </a:r>
          </a:p>
          <a:p>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3074" name="Picture 2" descr="Carl Gustav Hempel - Wikipedia">
            <a:extLst>
              <a:ext uri="{FF2B5EF4-FFF2-40B4-BE49-F238E27FC236}">
                <a16:creationId xmlns:a16="http://schemas.microsoft.com/office/drawing/2014/main" id="{6A75EE19-DD52-4C9D-91A2-6B9D594B44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266" y="417113"/>
            <a:ext cx="1740998" cy="2366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1280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r>
              <a:rPr lang="en-US" dirty="0"/>
              <a:t>We test them using the following schema:</a:t>
            </a:r>
          </a:p>
          <a:p>
            <a:pPr lvl="1"/>
            <a:r>
              <a:rPr lang="en-US" dirty="0"/>
              <a:t>P1. If Theory T is true, then if condition C obtains, we can observe E to be the case. </a:t>
            </a:r>
          </a:p>
          <a:p>
            <a:pPr lvl="1"/>
            <a:r>
              <a:rPr lang="en-US" dirty="0"/>
              <a:t>P2. C obtains but E is not the case.</a:t>
            </a:r>
          </a:p>
          <a:p>
            <a:pPr lvl="1"/>
            <a:r>
              <a:rPr lang="en-US" dirty="0"/>
              <a:t>C. Theory T is false. </a:t>
            </a:r>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341449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r>
              <a:rPr lang="en-US" dirty="0"/>
              <a:t>Consider the following example:</a:t>
            </a:r>
          </a:p>
          <a:p>
            <a:r>
              <a:rPr lang="en-US" dirty="0"/>
              <a:t>Becher’s phlogiston theory postulated the existence of a fire-like element, </a:t>
            </a:r>
            <a:r>
              <a:rPr lang="en-US" i="1" dirty="0"/>
              <a:t>phlogiston</a:t>
            </a:r>
            <a:r>
              <a:rPr lang="en-US" dirty="0"/>
              <a:t>, that was released by bodies during combustion.</a:t>
            </a:r>
          </a:p>
          <a:p>
            <a:pPr marL="609585" lvl="1" indent="0">
              <a:buNone/>
            </a:pPr>
            <a:endParaRPr lang="en-US" dirty="0"/>
          </a:p>
          <a:p>
            <a:pPr lvl="1"/>
            <a:endParaRPr lang="en-US" dirty="0"/>
          </a:p>
          <a:p>
            <a:endParaRPr lang="en-US" dirty="0"/>
          </a:p>
          <a:p>
            <a:endParaRPr lang="en-US" dirty="0"/>
          </a:p>
          <a:p>
            <a:pPr marL="609585" lvl="1" indent="0">
              <a:buNone/>
            </a:pPr>
            <a:endParaRPr lang="en-US" dirty="0"/>
          </a:p>
        </p:txBody>
      </p:sp>
      <p:pic>
        <p:nvPicPr>
          <p:cNvPr id="4098" name="Picture 2">
            <a:extLst>
              <a:ext uri="{FF2B5EF4-FFF2-40B4-BE49-F238E27FC236}">
                <a16:creationId xmlns:a16="http://schemas.microsoft.com/office/drawing/2014/main" id="{ECE81639-C1A8-4E54-B323-94727BE78F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528" y="689811"/>
            <a:ext cx="1811580" cy="2340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1133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10000"/>
          </a:bodyPr>
          <a:lstStyle/>
          <a:p>
            <a:r>
              <a:rPr lang="en-US" dirty="0"/>
              <a:t>We can apply the hypothetico-deductive model to Becher’s theory</a:t>
            </a:r>
          </a:p>
          <a:p>
            <a:r>
              <a:rPr lang="en-US" dirty="0"/>
              <a:t>Observation: when we burn steel wool, it gets heavier.</a:t>
            </a:r>
          </a:p>
          <a:p>
            <a:r>
              <a:rPr lang="en-US" dirty="0"/>
              <a:t>For example:</a:t>
            </a:r>
          </a:p>
          <a:p>
            <a:pPr lvl="1"/>
            <a:r>
              <a:rPr lang="en-US" dirty="0"/>
              <a:t>P1. If phlogiston theory is true, then when we burn steel wool, we can observe that mass is lost by that steel wool by the release of phlogiston. </a:t>
            </a:r>
          </a:p>
          <a:p>
            <a:pPr lvl="1"/>
            <a:r>
              <a:rPr lang="en-US" dirty="0"/>
              <a:t>P2. We burn steel wool, but the steel wool </a:t>
            </a:r>
            <a:r>
              <a:rPr lang="en-US" i="1" dirty="0"/>
              <a:t>gains </a:t>
            </a:r>
            <a:r>
              <a:rPr lang="en-US" dirty="0"/>
              <a:t>mass.</a:t>
            </a:r>
          </a:p>
          <a:p>
            <a:pPr lvl="1"/>
            <a:r>
              <a:rPr lang="en-US" dirty="0"/>
              <a:t>C. Phlogiston theory is false. </a:t>
            </a:r>
          </a:p>
          <a:p>
            <a:pPr marL="609585" lvl="1" indent="0">
              <a:buNone/>
            </a:pPr>
            <a:endParaRPr lang="en-US" dirty="0"/>
          </a:p>
          <a:p>
            <a:pPr lvl="1"/>
            <a:endParaRPr lang="en-US" dirty="0"/>
          </a:p>
          <a:p>
            <a:endParaRPr lang="en-US" dirty="0"/>
          </a:p>
          <a:p>
            <a:endParaRPr lang="en-US" dirty="0"/>
          </a:p>
          <a:p>
            <a:pPr marL="609585" lvl="1" indent="0">
              <a:buNone/>
            </a:pPr>
            <a:endParaRPr lang="en-US" dirty="0"/>
          </a:p>
        </p:txBody>
      </p:sp>
      <p:pic>
        <p:nvPicPr>
          <p:cNvPr id="4098" name="Picture 2">
            <a:extLst>
              <a:ext uri="{FF2B5EF4-FFF2-40B4-BE49-F238E27FC236}">
                <a16:creationId xmlns:a16="http://schemas.microsoft.com/office/drawing/2014/main" id="{ECE81639-C1A8-4E54-B323-94727BE78F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528" y="689811"/>
            <a:ext cx="1811580" cy="2340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16762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a:xfrm>
            <a:off x="1981839" y="846139"/>
            <a:ext cx="5590034" cy="3180346"/>
          </a:xfrm>
        </p:spPr>
        <p:txBody>
          <a:bodyPr>
            <a:normAutofit/>
          </a:bodyPr>
          <a:lstStyle/>
          <a:p>
            <a:pPr marL="0" indent="0">
              <a:buNone/>
            </a:pPr>
            <a:endParaRPr lang="en-US" dirty="0"/>
          </a:p>
          <a:p>
            <a:r>
              <a:rPr lang="en-US" sz="1600" dirty="0"/>
              <a:t>For example:</a:t>
            </a:r>
          </a:p>
          <a:p>
            <a:pPr lvl="1"/>
            <a:r>
              <a:rPr lang="en-US" sz="1600" dirty="0"/>
              <a:t>P1. If Theory T is true, then if condition C obtains, we can observe E to be the case. </a:t>
            </a:r>
          </a:p>
          <a:p>
            <a:pPr lvl="1"/>
            <a:r>
              <a:rPr lang="en-US" sz="1600" dirty="0"/>
              <a:t>P2. C obtains but E is not the case.</a:t>
            </a:r>
          </a:p>
          <a:p>
            <a:pPr lvl="1"/>
            <a:r>
              <a:rPr lang="en-US" sz="1600" dirty="0"/>
              <a:t>C. Theory T is false. </a:t>
            </a:r>
          </a:p>
          <a:p>
            <a:pPr lvl="1"/>
            <a:endParaRPr lang="en-US" sz="1600" dirty="0"/>
          </a:p>
          <a:p>
            <a:r>
              <a:rPr lang="en-US" sz="1600" dirty="0"/>
              <a:t>Is this deductive or inductive?</a:t>
            </a:r>
          </a:p>
          <a:p>
            <a:r>
              <a:rPr lang="en-US" sz="1600" dirty="0"/>
              <a:t>Is this valid? How can we test?</a:t>
            </a:r>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24524261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a:xfrm>
            <a:off x="1981839" y="846139"/>
            <a:ext cx="5590034" cy="3180346"/>
          </a:xfrm>
        </p:spPr>
        <p:txBody>
          <a:bodyPr>
            <a:normAutofit fontScale="92500" lnSpcReduction="20000"/>
          </a:bodyPr>
          <a:lstStyle/>
          <a:p>
            <a:pPr marL="0" indent="0">
              <a:buNone/>
            </a:pPr>
            <a:endParaRPr lang="en-US" dirty="0"/>
          </a:p>
          <a:p>
            <a:r>
              <a:rPr lang="en-US" sz="1600" dirty="0"/>
              <a:t>For example:</a:t>
            </a:r>
          </a:p>
          <a:p>
            <a:pPr lvl="1"/>
            <a:r>
              <a:rPr lang="en-US" sz="1600" dirty="0"/>
              <a:t>P1. If Theory T is true, then if condition C obtains, we can observe E to be the case.  </a:t>
            </a:r>
          </a:p>
          <a:p>
            <a:pPr lvl="2"/>
            <a:r>
              <a:rPr lang="en-US" sz="1600" b="1" dirty="0"/>
              <a:t>(T -&gt; (C -&gt; E))</a:t>
            </a:r>
          </a:p>
          <a:p>
            <a:pPr lvl="1"/>
            <a:r>
              <a:rPr lang="en-US" sz="1600" dirty="0"/>
              <a:t>P2. C obtains but E is not the case.</a:t>
            </a:r>
          </a:p>
          <a:p>
            <a:pPr lvl="2"/>
            <a:r>
              <a:rPr lang="en-US" sz="1600" b="1" dirty="0"/>
              <a:t>(C &amp; ~E)</a:t>
            </a:r>
          </a:p>
          <a:p>
            <a:pPr lvl="1"/>
            <a:r>
              <a:rPr lang="en-US" sz="1600" dirty="0"/>
              <a:t>C. Theory T is false.</a:t>
            </a:r>
          </a:p>
          <a:p>
            <a:pPr lvl="2"/>
            <a:r>
              <a:rPr lang="en-US" sz="1600" b="1" dirty="0"/>
              <a:t>~T </a:t>
            </a:r>
          </a:p>
          <a:p>
            <a:pPr lvl="1"/>
            <a:endParaRPr lang="en-US" sz="1600" dirty="0"/>
          </a:p>
          <a:p>
            <a:r>
              <a:rPr lang="en-US" sz="1600" dirty="0"/>
              <a:t>Is this deductive or inductive?</a:t>
            </a:r>
          </a:p>
          <a:p>
            <a:r>
              <a:rPr lang="en-US" sz="1600" dirty="0"/>
              <a:t>Is this valid? How can we test?</a:t>
            </a:r>
          </a:p>
          <a:p>
            <a:pPr lvl="1"/>
            <a:endParaRPr lang="en-US" dirty="0"/>
          </a:p>
          <a:p>
            <a:endParaRPr lang="en-US" dirty="0"/>
          </a:p>
          <a:p>
            <a:endParaRPr lang="en-US" dirty="0"/>
          </a:p>
          <a:p>
            <a:pPr marL="609585" lvl="1" indent="0">
              <a:buNone/>
            </a:pPr>
            <a:endParaRPr lang="en-US" dirty="0"/>
          </a:p>
        </p:txBody>
      </p:sp>
      <p:graphicFrame>
        <p:nvGraphicFramePr>
          <p:cNvPr id="4" name="Table 3">
            <a:extLst>
              <a:ext uri="{FF2B5EF4-FFF2-40B4-BE49-F238E27FC236}">
                <a16:creationId xmlns:a16="http://schemas.microsoft.com/office/drawing/2014/main" id="{D80B4EEE-2A63-8795-9944-4755AFA2A969}"/>
              </a:ext>
            </a:extLst>
          </p:cNvPr>
          <p:cNvGraphicFramePr>
            <a:graphicFrameLocks noGrp="1"/>
          </p:cNvGraphicFramePr>
          <p:nvPr>
            <p:extLst>
              <p:ext uri="{D42A27DB-BD31-4B8C-83A1-F6EECF244321}">
                <p14:modId xmlns:p14="http://schemas.microsoft.com/office/powerpoint/2010/main" val="2576178202"/>
              </p:ext>
            </p:extLst>
          </p:nvPr>
        </p:nvGraphicFramePr>
        <p:xfrm>
          <a:off x="5604387" y="2936825"/>
          <a:ext cx="6404734" cy="2994080"/>
        </p:xfrm>
        <a:graphic>
          <a:graphicData uri="http://schemas.openxmlformats.org/drawingml/2006/table">
            <a:tbl>
              <a:tblPr firstRow="1" bandRow="1">
                <a:tableStyleId>{5C22544A-7EE6-4342-B048-85BDC9FD1C3A}</a:tableStyleId>
              </a:tblPr>
              <a:tblGrid>
                <a:gridCol w="914962">
                  <a:extLst>
                    <a:ext uri="{9D8B030D-6E8A-4147-A177-3AD203B41FA5}">
                      <a16:colId xmlns:a16="http://schemas.microsoft.com/office/drawing/2014/main" val="171037709"/>
                    </a:ext>
                  </a:extLst>
                </a:gridCol>
                <a:gridCol w="914962">
                  <a:extLst>
                    <a:ext uri="{9D8B030D-6E8A-4147-A177-3AD203B41FA5}">
                      <a16:colId xmlns:a16="http://schemas.microsoft.com/office/drawing/2014/main" val="484209692"/>
                    </a:ext>
                  </a:extLst>
                </a:gridCol>
                <a:gridCol w="914962">
                  <a:extLst>
                    <a:ext uri="{9D8B030D-6E8A-4147-A177-3AD203B41FA5}">
                      <a16:colId xmlns:a16="http://schemas.microsoft.com/office/drawing/2014/main" val="1995969985"/>
                    </a:ext>
                  </a:extLst>
                </a:gridCol>
                <a:gridCol w="914962">
                  <a:extLst>
                    <a:ext uri="{9D8B030D-6E8A-4147-A177-3AD203B41FA5}">
                      <a16:colId xmlns:a16="http://schemas.microsoft.com/office/drawing/2014/main" val="3123014698"/>
                    </a:ext>
                  </a:extLst>
                </a:gridCol>
                <a:gridCol w="914962">
                  <a:extLst>
                    <a:ext uri="{9D8B030D-6E8A-4147-A177-3AD203B41FA5}">
                      <a16:colId xmlns:a16="http://schemas.microsoft.com/office/drawing/2014/main" val="3538112665"/>
                    </a:ext>
                  </a:extLst>
                </a:gridCol>
                <a:gridCol w="914962">
                  <a:extLst>
                    <a:ext uri="{9D8B030D-6E8A-4147-A177-3AD203B41FA5}">
                      <a16:colId xmlns:a16="http://schemas.microsoft.com/office/drawing/2014/main" val="914873960"/>
                    </a:ext>
                  </a:extLst>
                </a:gridCol>
                <a:gridCol w="914962">
                  <a:extLst>
                    <a:ext uri="{9D8B030D-6E8A-4147-A177-3AD203B41FA5}">
                      <a16:colId xmlns:a16="http://schemas.microsoft.com/office/drawing/2014/main" val="2212610687"/>
                    </a:ext>
                  </a:extLst>
                </a:gridCol>
              </a:tblGrid>
              <a:tr h="311840">
                <a:tc>
                  <a:txBody>
                    <a:bodyPr/>
                    <a:lstStyle/>
                    <a:p>
                      <a:r>
                        <a:rPr lang="en-GB" sz="1200" dirty="0"/>
                        <a:t>T</a:t>
                      </a:r>
                      <a:endParaRPr lang="en-US" sz="1200" dirty="0"/>
                    </a:p>
                  </a:txBody>
                  <a:tcPr/>
                </a:tc>
                <a:tc>
                  <a:txBody>
                    <a:bodyPr/>
                    <a:lstStyle/>
                    <a:p>
                      <a:r>
                        <a:rPr lang="en-GB" sz="1200" dirty="0"/>
                        <a:t>C</a:t>
                      </a:r>
                      <a:endParaRPr lang="en-US" sz="1200" dirty="0"/>
                    </a:p>
                  </a:txBody>
                  <a:tcPr/>
                </a:tc>
                <a:tc>
                  <a:txBody>
                    <a:bodyPr/>
                    <a:lstStyle/>
                    <a:p>
                      <a:r>
                        <a:rPr lang="en-GB" sz="1200" dirty="0"/>
                        <a:t>E</a:t>
                      </a:r>
                      <a:endParaRPr lang="en-US" sz="1200" dirty="0"/>
                    </a:p>
                  </a:txBody>
                  <a:tcPr/>
                </a:tc>
                <a:tc>
                  <a:txBody>
                    <a:bodyPr/>
                    <a:lstStyle/>
                    <a:p>
                      <a:r>
                        <a:rPr lang="en-GB" sz="1200" dirty="0"/>
                        <a:t>T -&gt;</a:t>
                      </a:r>
                      <a:endParaRPr lang="en-US" sz="1200" dirty="0"/>
                    </a:p>
                  </a:txBody>
                  <a:tcPr/>
                </a:tc>
                <a:tc>
                  <a:txBody>
                    <a:bodyPr/>
                    <a:lstStyle/>
                    <a:p>
                      <a:r>
                        <a:rPr lang="en-GB" sz="1200" dirty="0"/>
                        <a:t>(C -&gt; E)</a:t>
                      </a:r>
                      <a:endParaRPr lang="en-US" sz="1200" dirty="0"/>
                    </a:p>
                  </a:txBody>
                  <a:tcPr/>
                </a:tc>
                <a:tc>
                  <a:txBody>
                    <a:bodyPr/>
                    <a:lstStyle/>
                    <a:p>
                      <a:r>
                        <a:rPr lang="en-GB" sz="1200" dirty="0"/>
                        <a:t>(C &amp; ~E)</a:t>
                      </a:r>
                      <a:endParaRPr lang="en-US" sz="1200" dirty="0"/>
                    </a:p>
                  </a:txBody>
                  <a:tcPr/>
                </a:tc>
                <a:tc>
                  <a:txBody>
                    <a:bodyPr/>
                    <a:lstStyle/>
                    <a:p>
                      <a:r>
                        <a:rPr lang="en-GB" sz="1200" dirty="0"/>
                        <a:t>~T</a:t>
                      </a:r>
                      <a:endParaRPr lang="en-US" sz="1200" dirty="0"/>
                    </a:p>
                  </a:txBody>
                  <a:tcPr/>
                </a:tc>
                <a:extLst>
                  <a:ext uri="{0D108BD9-81ED-4DB2-BD59-A6C34878D82A}">
                    <a16:rowId xmlns:a16="http://schemas.microsoft.com/office/drawing/2014/main" val="2316419108"/>
                  </a:ext>
                </a:extLst>
              </a:tr>
              <a:tr h="311840">
                <a:tc>
                  <a:txBody>
                    <a:bodyPr/>
                    <a:lstStyle/>
                    <a:p>
                      <a:r>
                        <a:rPr lang="en-GB" sz="1600" dirty="0"/>
                        <a:t>1</a:t>
                      </a:r>
                      <a:endParaRPr lang="en-US" sz="1600" dirty="0"/>
                    </a:p>
                  </a:txBody>
                  <a:tcPr/>
                </a:tc>
                <a:tc>
                  <a:txBody>
                    <a:bodyPr/>
                    <a:lstStyle/>
                    <a:p>
                      <a:r>
                        <a:rPr lang="en-GB" sz="1600" dirty="0"/>
                        <a:t>1</a:t>
                      </a:r>
                      <a:endParaRPr lang="en-US" sz="1600" dirty="0"/>
                    </a:p>
                  </a:txBody>
                  <a:tcPr/>
                </a:tc>
                <a:tc>
                  <a:txBody>
                    <a:bodyPr/>
                    <a:lstStyle/>
                    <a:p>
                      <a:r>
                        <a:rPr lang="en-GB" sz="1600" dirty="0"/>
                        <a:t>1</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0</a:t>
                      </a:r>
                      <a:endParaRPr lang="en-US" sz="1600" b="1" dirty="0"/>
                    </a:p>
                  </a:txBody>
                  <a:tcPr/>
                </a:tc>
                <a:extLst>
                  <a:ext uri="{0D108BD9-81ED-4DB2-BD59-A6C34878D82A}">
                    <a16:rowId xmlns:a16="http://schemas.microsoft.com/office/drawing/2014/main" val="350249459"/>
                  </a:ext>
                </a:extLst>
              </a:tr>
              <a:tr h="311840">
                <a:tc>
                  <a:txBody>
                    <a:bodyPr/>
                    <a:lstStyle/>
                    <a:p>
                      <a:r>
                        <a:rPr lang="en-GB" sz="1600" dirty="0"/>
                        <a:t>1</a:t>
                      </a:r>
                      <a:endParaRPr lang="en-US" sz="1600" dirty="0"/>
                    </a:p>
                  </a:txBody>
                  <a:tcPr/>
                </a:tc>
                <a:tc>
                  <a:txBody>
                    <a:bodyPr/>
                    <a:lstStyle/>
                    <a:p>
                      <a:r>
                        <a:rPr lang="en-GB" sz="1600" dirty="0"/>
                        <a:t>1</a:t>
                      </a:r>
                      <a:endParaRPr lang="en-US" sz="1600" dirty="0"/>
                    </a:p>
                  </a:txBody>
                  <a:tcPr/>
                </a:tc>
                <a:tc>
                  <a:txBody>
                    <a:bodyPr/>
                    <a:lstStyle/>
                    <a:p>
                      <a:r>
                        <a:rPr lang="en-GB" sz="1600" dirty="0"/>
                        <a:t>0</a:t>
                      </a:r>
                      <a:endParaRPr lang="en-US" sz="1600" dirty="0"/>
                    </a:p>
                  </a:txBody>
                  <a:tcPr/>
                </a:tc>
                <a:tc>
                  <a:txBody>
                    <a:bodyPr/>
                    <a:lstStyle/>
                    <a:p>
                      <a:r>
                        <a:rPr lang="en-GB" sz="1600" b="1" dirty="0"/>
                        <a:t>0</a:t>
                      </a:r>
                      <a:endParaRPr lang="en-US" sz="1600" b="1" dirty="0"/>
                    </a:p>
                  </a:txBody>
                  <a:tcPr/>
                </a:tc>
                <a:tc>
                  <a:txBody>
                    <a:bodyPr/>
                    <a:lstStyle/>
                    <a:p>
                      <a:r>
                        <a:rPr lang="en-GB" sz="1600" dirty="0"/>
                        <a:t>0</a:t>
                      </a:r>
                      <a:endParaRPr lang="en-US" sz="1600" dirty="0"/>
                    </a:p>
                  </a:txBody>
                  <a:tcPr/>
                </a:tc>
                <a:tc>
                  <a:txBody>
                    <a:bodyPr/>
                    <a:lstStyle/>
                    <a:p>
                      <a:r>
                        <a:rPr lang="en-GB" sz="1600" b="1" dirty="0"/>
                        <a:t>1</a:t>
                      </a:r>
                      <a:endParaRPr lang="en-US" sz="1600" b="1" dirty="0"/>
                    </a:p>
                  </a:txBody>
                  <a:tcPr/>
                </a:tc>
                <a:tc>
                  <a:txBody>
                    <a:bodyPr/>
                    <a:lstStyle/>
                    <a:p>
                      <a:r>
                        <a:rPr lang="en-GB" sz="1600" b="1" dirty="0"/>
                        <a:t>0</a:t>
                      </a:r>
                      <a:endParaRPr lang="en-US" sz="1600" b="1" dirty="0"/>
                    </a:p>
                  </a:txBody>
                  <a:tcPr/>
                </a:tc>
                <a:extLst>
                  <a:ext uri="{0D108BD9-81ED-4DB2-BD59-A6C34878D82A}">
                    <a16:rowId xmlns:a16="http://schemas.microsoft.com/office/drawing/2014/main" val="3927542963"/>
                  </a:ext>
                </a:extLst>
              </a:tr>
              <a:tr h="311840">
                <a:tc>
                  <a:txBody>
                    <a:bodyPr/>
                    <a:lstStyle/>
                    <a:p>
                      <a:r>
                        <a:rPr lang="en-GB" sz="1600" dirty="0"/>
                        <a:t>1</a:t>
                      </a:r>
                      <a:endParaRPr lang="en-US" sz="1600" dirty="0"/>
                    </a:p>
                  </a:txBody>
                  <a:tcPr/>
                </a:tc>
                <a:tc>
                  <a:txBody>
                    <a:bodyPr/>
                    <a:lstStyle/>
                    <a:p>
                      <a:r>
                        <a:rPr lang="en-GB" sz="1600" dirty="0"/>
                        <a:t>0</a:t>
                      </a:r>
                      <a:endParaRPr lang="en-US" sz="1600" dirty="0"/>
                    </a:p>
                  </a:txBody>
                  <a:tcPr/>
                </a:tc>
                <a:tc>
                  <a:txBody>
                    <a:bodyPr/>
                    <a:lstStyle/>
                    <a:p>
                      <a:r>
                        <a:rPr lang="en-GB" sz="1600" dirty="0"/>
                        <a:t>1</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0</a:t>
                      </a:r>
                      <a:endParaRPr lang="en-US" sz="1600" b="1" dirty="0"/>
                    </a:p>
                  </a:txBody>
                  <a:tcPr/>
                </a:tc>
                <a:extLst>
                  <a:ext uri="{0D108BD9-81ED-4DB2-BD59-A6C34878D82A}">
                    <a16:rowId xmlns:a16="http://schemas.microsoft.com/office/drawing/2014/main" val="2295649017"/>
                  </a:ext>
                </a:extLst>
              </a:tr>
              <a:tr h="311840">
                <a:tc>
                  <a:txBody>
                    <a:bodyPr/>
                    <a:lstStyle/>
                    <a:p>
                      <a:r>
                        <a:rPr lang="en-GB" sz="1600" dirty="0"/>
                        <a:t>1</a:t>
                      </a:r>
                      <a:endParaRPr lang="en-US" sz="1600" dirty="0"/>
                    </a:p>
                  </a:txBody>
                  <a:tcPr/>
                </a:tc>
                <a:tc>
                  <a:txBody>
                    <a:bodyPr/>
                    <a:lstStyle/>
                    <a:p>
                      <a:r>
                        <a:rPr lang="en-GB" sz="1600" dirty="0"/>
                        <a:t>0</a:t>
                      </a:r>
                      <a:endParaRPr lang="en-US" sz="1600" dirty="0"/>
                    </a:p>
                  </a:txBody>
                  <a:tcPr/>
                </a:tc>
                <a:tc>
                  <a:txBody>
                    <a:bodyPr/>
                    <a:lstStyle/>
                    <a:p>
                      <a:r>
                        <a:rPr lang="en-GB" sz="1600" dirty="0"/>
                        <a:t>0</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0</a:t>
                      </a:r>
                      <a:endParaRPr lang="en-US" sz="1600" b="1" dirty="0"/>
                    </a:p>
                  </a:txBody>
                  <a:tcPr/>
                </a:tc>
                <a:extLst>
                  <a:ext uri="{0D108BD9-81ED-4DB2-BD59-A6C34878D82A}">
                    <a16:rowId xmlns:a16="http://schemas.microsoft.com/office/drawing/2014/main" val="3845449167"/>
                  </a:ext>
                </a:extLst>
              </a:tr>
              <a:tr h="311840">
                <a:tc>
                  <a:txBody>
                    <a:bodyPr/>
                    <a:lstStyle/>
                    <a:p>
                      <a:r>
                        <a:rPr lang="en-GB" sz="1600" dirty="0"/>
                        <a:t>0</a:t>
                      </a:r>
                      <a:endParaRPr lang="en-US" sz="1600" dirty="0"/>
                    </a:p>
                  </a:txBody>
                  <a:tcPr/>
                </a:tc>
                <a:tc>
                  <a:txBody>
                    <a:bodyPr/>
                    <a:lstStyle/>
                    <a:p>
                      <a:r>
                        <a:rPr lang="en-GB" sz="1600" dirty="0"/>
                        <a:t>1</a:t>
                      </a:r>
                      <a:endParaRPr lang="en-US" sz="1600" dirty="0"/>
                    </a:p>
                  </a:txBody>
                  <a:tcPr/>
                </a:tc>
                <a:tc>
                  <a:txBody>
                    <a:bodyPr/>
                    <a:lstStyle/>
                    <a:p>
                      <a:r>
                        <a:rPr lang="en-GB" sz="1600" dirty="0"/>
                        <a:t>1</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1</a:t>
                      </a:r>
                      <a:endParaRPr lang="en-US" sz="1600" b="1" dirty="0"/>
                    </a:p>
                  </a:txBody>
                  <a:tcPr/>
                </a:tc>
                <a:extLst>
                  <a:ext uri="{0D108BD9-81ED-4DB2-BD59-A6C34878D82A}">
                    <a16:rowId xmlns:a16="http://schemas.microsoft.com/office/drawing/2014/main" val="1990699372"/>
                  </a:ext>
                </a:extLst>
              </a:tr>
              <a:tr h="311840">
                <a:tc>
                  <a:txBody>
                    <a:bodyPr/>
                    <a:lstStyle/>
                    <a:p>
                      <a:r>
                        <a:rPr lang="en-GB" sz="1600" dirty="0"/>
                        <a:t>0</a:t>
                      </a:r>
                      <a:endParaRPr lang="en-US" sz="1600" dirty="0"/>
                    </a:p>
                  </a:txBody>
                  <a:tcPr/>
                </a:tc>
                <a:tc>
                  <a:txBody>
                    <a:bodyPr/>
                    <a:lstStyle/>
                    <a:p>
                      <a:r>
                        <a:rPr lang="en-GB" sz="1600" dirty="0"/>
                        <a:t>1</a:t>
                      </a:r>
                      <a:endParaRPr lang="en-US" sz="1600" dirty="0"/>
                    </a:p>
                  </a:txBody>
                  <a:tcPr/>
                </a:tc>
                <a:tc>
                  <a:txBody>
                    <a:bodyPr/>
                    <a:lstStyle/>
                    <a:p>
                      <a:r>
                        <a:rPr lang="en-GB" sz="1600" dirty="0"/>
                        <a:t>0</a:t>
                      </a:r>
                      <a:endParaRPr lang="en-US" sz="1600" dirty="0"/>
                    </a:p>
                  </a:txBody>
                  <a:tcPr/>
                </a:tc>
                <a:tc>
                  <a:txBody>
                    <a:bodyPr/>
                    <a:lstStyle/>
                    <a:p>
                      <a:r>
                        <a:rPr lang="en-GB" sz="1600" b="1" dirty="0"/>
                        <a:t>1</a:t>
                      </a:r>
                      <a:endParaRPr lang="en-US" sz="1600" b="1" dirty="0"/>
                    </a:p>
                  </a:txBody>
                  <a:tcPr/>
                </a:tc>
                <a:tc>
                  <a:txBody>
                    <a:bodyPr/>
                    <a:lstStyle/>
                    <a:p>
                      <a:r>
                        <a:rPr lang="en-GB" sz="1600" dirty="0"/>
                        <a:t>0</a:t>
                      </a:r>
                      <a:endParaRPr lang="en-US" sz="1600" dirty="0"/>
                    </a:p>
                  </a:txBody>
                  <a:tcPr/>
                </a:tc>
                <a:tc>
                  <a:txBody>
                    <a:bodyPr/>
                    <a:lstStyle/>
                    <a:p>
                      <a:r>
                        <a:rPr lang="en-GB" sz="1600" b="1" dirty="0"/>
                        <a:t>1</a:t>
                      </a:r>
                      <a:endParaRPr lang="en-US" sz="1600" b="1" dirty="0"/>
                    </a:p>
                  </a:txBody>
                  <a:tcPr/>
                </a:tc>
                <a:tc>
                  <a:txBody>
                    <a:bodyPr/>
                    <a:lstStyle/>
                    <a:p>
                      <a:r>
                        <a:rPr lang="en-GB" sz="1600" b="1" dirty="0"/>
                        <a:t>1</a:t>
                      </a:r>
                      <a:endParaRPr lang="en-US" sz="1600" b="1" dirty="0"/>
                    </a:p>
                  </a:txBody>
                  <a:tcPr/>
                </a:tc>
                <a:extLst>
                  <a:ext uri="{0D108BD9-81ED-4DB2-BD59-A6C34878D82A}">
                    <a16:rowId xmlns:a16="http://schemas.microsoft.com/office/drawing/2014/main" val="106315288"/>
                  </a:ext>
                </a:extLst>
              </a:tr>
              <a:tr h="311840">
                <a:tc>
                  <a:txBody>
                    <a:bodyPr/>
                    <a:lstStyle/>
                    <a:p>
                      <a:r>
                        <a:rPr lang="en-GB" sz="1600" dirty="0"/>
                        <a:t>0</a:t>
                      </a:r>
                      <a:endParaRPr lang="en-US" sz="1600" dirty="0"/>
                    </a:p>
                  </a:txBody>
                  <a:tcPr/>
                </a:tc>
                <a:tc>
                  <a:txBody>
                    <a:bodyPr/>
                    <a:lstStyle/>
                    <a:p>
                      <a:r>
                        <a:rPr lang="en-GB" sz="1600" dirty="0"/>
                        <a:t>0</a:t>
                      </a:r>
                      <a:endParaRPr lang="en-US" sz="1600" dirty="0"/>
                    </a:p>
                  </a:txBody>
                  <a:tcPr/>
                </a:tc>
                <a:tc>
                  <a:txBody>
                    <a:bodyPr/>
                    <a:lstStyle/>
                    <a:p>
                      <a:r>
                        <a:rPr lang="en-GB" sz="1600" dirty="0"/>
                        <a:t>1</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1</a:t>
                      </a:r>
                      <a:endParaRPr lang="en-US" sz="1600" b="1" dirty="0"/>
                    </a:p>
                  </a:txBody>
                  <a:tcPr/>
                </a:tc>
                <a:extLst>
                  <a:ext uri="{0D108BD9-81ED-4DB2-BD59-A6C34878D82A}">
                    <a16:rowId xmlns:a16="http://schemas.microsoft.com/office/drawing/2014/main" val="179939573"/>
                  </a:ext>
                </a:extLst>
              </a:tr>
              <a:tr h="311840">
                <a:tc>
                  <a:txBody>
                    <a:bodyPr/>
                    <a:lstStyle/>
                    <a:p>
                      <a:r>
                        <a:rPr lang="en-GB" sz="1600" dirty="0"/>
                        <a:t>0</a:t>
                      </a:r>
                      <a:endParaRPr lang="en-US" sz="1600" dirty="0"/>
                    </a:p>
                  </a:txBody>
                  <a:tcPr/>
                </a:tc>
                <a:tc>
                  <a:txBody>
                    <a:bodyPr/>
                    <a:lstStyle/>
                    <a:p>
                      <a:r>
                        <a:rPr lang="en-GB" sz="1600" dirty="0"/>
                        <a:t>0</a:t>
                      </a:r>
                      <a:endParaRPr lang="en-US" sz="1600" dirty="0"/>
                    </a:p>
                  </a:txBody>
                  <a:tcPr/>
                </a:tc>
                <a:tc>
                  <a:txBody>
                    <a:bodyPr/>
                    <a:lstStyle/>
                    <a:p>
                      <a:r>
                        <a:rPr lang="en-GB" sz="1600" dirty="0"/>
                        <a:t>0</a:t>
                      </a:r>
                      <a:endParaRPr lang="en-US" sz="1600" dirty="0"/>
                    </a:p>
                  </a:txBody>
                  <a:tcPr/>
                </a:tc>
                <a:tc>
                  <a:txBody>
                    <a:bodyPr/>
                    <a:lstStyle/>
                    <a:p>
                      <a:r>
                        <a:rPr lang="en-GB" sz="1600" b="1" dirty="0"/>
                        <a:t>1</a:t>
                      </a:r>
                      <a:endParaRPr lang="en-US" sz="1600" b="1" dirty="0"/>
                    </a:p>
                  </a:txBody>
                  <a:tcPr/>
                </a:tc>
                <a:tc>
                  <a:txBody>
                    <a:bodyPr/>
                    <a:lstStyle/>
                    <a:p>
                      <a:r>
                        <a:rPr lang="en-GB" sz="1600" dirty="0"/>
                        <a:t>1</a:t>
                      </a:r>
                      <a:endParaRPr lang="en-US" sz="1600" dirty="0"/>
                    </a:p>
                  </a:txBody>
                  <a:tcPr/>
                </a:tc>
                <a:tc>
                  <a:txBody>
                    <a:bodyPr/>
                    <a:lstStyle/>
                    <a:p>
                      <a:r>
                        <a:rPr lang="en-GB" sz="1600" b="1" dirty="0"/>
                        <a:t>0</a:t>
                      </a:r>
                      <a:endParaRPr lang="en-US" sz="1600" b="1" dirty="0"/>
                    </a:p>
                  </a:txBody>
                  <a:tcPr/>
                </a:tc>
                <a:tc>
                  <a:txBody>
                    <a:bodyPr/>
                    <a:lstStyle/>
                    <a:p>
                      <a:r>
                        <a:rPr lang="en-GB" sz="1600" b="1" dirty="0"/>
                        <a:t>1</a:t>
                      </a:r>
                      <a:endParaRPr lang="en-US" sz="1600" b="1" dirty="0"/>
                    </a:p>
                  </a:txBody>
                  <a:tcPr/>
                </a:tc>
                <a:extLst>
                  <a:ext uri="{0D108BD9-81ED-4DB2-BD59-A6C34878D82A}">
                    <a16:rowId xmlns:a16="http://schemas.microsoft.com/office/drawing/2014/main" val="827210007"/>
                  </a:ext>
                </a:extLst>
              </a:tr>
            </a:tbl>
          </a:graphicData>
        </a:graphic>
      </p:graphicFrame>
    </p:spTree>
    <p:extLst>
      <p:ext uri="{BB962C8B-B14F-4D97-AF65-F5344CB8AC3E}">
        <p14:creationId xmlns:p14="http://schemas.microsoft.com/office/powerpoint/2010/main" val="25980193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10000"/>
          </a:bodyPr>
          <a:lstStyle/>
          <a:p>
            <a:r>
              <a:rPr lang="en-US" dirty="0"/>
              <a:t>So, it’s </a:t>
            </a:r>
            <a:r>
              <a:rPr lang="en-US" i="1" dirty="0"/>
              <a:t>deductively </a:t>
            </a:r>
            <a:r>
              <a:rPr lang="en-US" dirty="0"/>
              <a:t>valid. </a:t>
            </a:r>
          </a:p>
          <a:p>
            <a:r>
              <a:rPr lang="en-US" dirty="0"/>
              <a:t>What does the model help us do, then?</a:t>
            </a:r>
          </a:p>
          <a:p>
            <a:r>
              <a:rPr lang="en-US" dirty="0"/>
              <a:t>It helps us establish </a:t>
            </a:r>
            <a:r>
              <a:rPr lang="en-US" i="1" dirty="0"/>
              <a:t>with certainty </a:t>
            </a:r>
            <a:r>
              <a:rPr lang="en-US" dirty="0"/>
              <a:t>that a statement (or body of statements, i.e., a theory) is false.</a:t>
            </a:r>
          </a:p>
          <a:p>
            <a:r>
              <a:rPr lang="en-US" dirty="0"/>
              <a:t>This appears to put us on firmer footing – rather than relying on induction, which always carries the risk of being wrong, we’re instead utilizing deduction, which doesn’t carry the same risk. </a:t>
            </a:r>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160931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Hypothetico-Deductive Model</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62500" lnSpcReduction="20000"/>
          </a:bodyPr>
          <a:lstStyle/>
          <a:p>
            <a:r>
              <a:rPr lang="en-US" dirty="0"/>
              <a:t>What it still doesn’t do, however, is help us establish that our scientific statements are </a:t>
            </a:r>
            <a:r>
              <a:rPr lang="en-US" i="1" dirty="0"/>
              <a:t>true. </a:t>
            </a:r>
            <a:r>
              <a:rPr lang="en-US" dirty="0"/>
              <a:t>We treat them as hypothetical.</a:t>
            </a:r>
          </a:p>
          <a:p>
            <a:r>
              <a:rPr lang="en-US" dirty="0"/>
              <a:t>Still, proving falsity is useful. </a:t>
            </a:r>
          </a:p>
          <a:p>
            <a:r>
              <a:rPr lang="en-US" dirty="0"/>
              <a:t>We are often faced with competing theories:</a:t>
            </a:r>
          </a:p>
          <a:p>
            <a:pPr lvl="1"/>
            <a:r>
              <a:rPr lang="en-US" dirty="0"/>
              <a:t>Relativistic vs. Newtonian Mechanics</a:t>
            </a:r>
          </a:p>
          <a:p>
            <a:pPr lvl="1"/>
            <a:r>
              <a:rPr lang="en-US" dirty="0"/>
              <a:t>Copernican vs. Ptolemaic models of the universe</a:t>
            </a:r>
          </a:p>
          <a:p>
            <a:pPr lvl="1"/>
            <a:r>
              <a:rPr lang="en-US" dirty="0"/>
              <a:t>Lamarckism vs. Darwinian theories of evolution</a:t>
            </a:r>
          </a:p>
          <a:p>
            <a:r>
              <a:rPr lang="en-US" dirty="0"/>
              <a:t>As such, we have a methodology for establishing which of two competing theories is correct. </a:t>
            </a:r>
          </a:p>
          <a:p>
            <a:r>
              <a:rPr lang="en-US" dirty="0"/>
              <a:t>The problem with this, however, is we’re just left with 1 falsified theory, and 1 that hasn’t yet been falsified. Neither are established as true. </a:t>
            </a:r>
          </a:p>
          <a:p>
            <a:r>
              <a:rPr lang="en-US" dirty="0"/>
              <a:t>It’s never the case that we can be sure that 1 of 2 theories is </a:t>
            </a:r>
            <a:r>
              <a:rPr lang="en-US" i="1" dirty="0"/>
              <a:t>definitely true. </a:t>
            </a:r>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26680418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7500" lnSpcReduction="20000"/>
          </a:bodyPr>
          <a:lstStyle/>
          <a:p>
            <a:pPr marL="0" indent="0">
              <a:buNone/>
            </a:pPr>
            <a:endParaRPr lang="en-US" dirty="0"/>
          </a:p>
          <a:p>
            <a:r>
              <a:rPr lang="en-US" dirty="0"/>
              <a:t>This idea proved quite durable.</a:t>
            </a:r>
          </a:p>
          <a:p>
            <a:r>
              <a:rPr lang="en-US" dirty="0"/>
              <a:t>Karl Popper developed it further. </a:t>
            </a:r>
          </a:p>
          <a:p>
            <a:r>
              <a:rPr lang="en-US" dirty="0" err="1"/>
              <a:t>Falsificationism</a:t>
            </a:r>
            <a:r>
              <a:rPr lang="en-US" dirty="0"/>
              <a:t> says that we cannot (and should not) hope to </a:t>
            </a:r>
            <a:r>
              <a:rPr lang="en-US" i="1" dirty="0"/>
              <a:t>prove scientific statements and theories true</a:t>
            </a:r>
            <a:r>
              <a:rPr lang="en-US" dirty="0"/>
              <a:t>. </a:t>
            </a:r>
          </a:p>
          <a:p>
            <a:r>
              <a:rPr lang="en-US" dirty="0"/>
              <a:t>Science, according to Popper, is just the process by which we eliminate statements by falsifying them; what we are left with, at the end, is science. </a:t>
            </a:r>
          </a:p>
          <a:p>
            <a:r>
              <a:rPr lang="en-US" dirty="0"/>
              <a:t>We don’t know what the world is like, through science, we just know </a:t>
            </a:r>
            <a:r>
              <a:rPr lang="en-US" i="1" dirty="0"/>
              <a:t>what it’s not like. </a:t>
            </a:r>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5122" name="Picture 2" descr="Karl Popper - Wikipedia">
            <a:extLst>
              <a:ext uri="{FF2B5EF4-FFF2-40B4-BE49-F238E27FC236}">
                <a16:creationId xmlns:a16="http://schemas.microsoft.com/office/drawing/2014/main" id="{B43127C8-2B9B-4EA9-9ECF-167A0059C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10274" y="404981"/>
            <a:ext cx="1815819" cy="2327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729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R</a:t>
            </a:r>
            <a:r>
              <a:rPr lang="en-US" dirty="0" err="1"/>
              <a:t>ecap</a:t>
            </a:r>
            <a:r>
              <a:rPr lang="en-US" dirty="0"/>
              <a:t> of last weeks topics</a:t>
            </a:r>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20000"/>
          </a:bodyPr>
          <a:lstStyle/>
          <a:p>
            <a:r>
              <a:rPr lang="en-US" dirty="0"/>
              <a:t>Few of you asked </a:t>
            </a:r>
            <a:r>
              <a:rPr lang="en-US" i="1" dirty="0"/>
              <a:t>why </a:t>
            </a:r>
            <a:r>
              <a:rPr lang="en-US" dirty="0"/>
              <a:t>we were looking at formal logic</a:t>
            </a:r>
          </a:p>
          <a:p>
            <a:r>
              <a:rPr lang="en-US" dirty="0"/>
              <a:t>Aside from intrinsic value of logic (if there is any), there are two reasons:</a:t>
            </a:r>
          </a:p>
          <a:p>
            <a:pPr lvl="1"/>
            <a:r>
              <a:rPr lang="en-US" dirty="0"/>
              <a:t>Practical – a lot of employers look for critical thinking skills, and I’ve been told a number of consultancy firms actually include formal logic components on their application tests</a:t>
            </a:r>
          </a:p>
          <a:p>
            <a:pPr lvl="1"/>
            <a:r>
              <a:rPr lang="en-US" dirty="0"/>
              <a:t>Theoretical – we’ll deploy the skills we learned last week in understanding arguments about scientific knowledge in this week’s lecture and tutorials</a:t>
            </a:r>
          </a:p>
          <a:p>
            <a:endParaRPr lang="en-US" dirty="0"/>
          </a:p>
          <a:p>
            <a:endParaRPr lang="en-US" dirty="0"/>
          </a:p>
        </p:txBody>
      </p:sp>
    </p:spTree>
    <p:extLst>
      <p:ext uri="{BB962C8B-B14F-4D97-AF65-F5344CB8AC3E}">
        <p14:creationId xmlns:p14="http://schemas.microsoft.com/office/powerpoint/2010/main" val="13463449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20000"/>
          </a:bodyPr>
          <a:lstStyle/>
          <a:p>
            <a:pPr marL="0" indent="0">
              <a:buNone/>
            </a:pPr>
            <a:endParaRPr lang="en-US" dirty="0"/>
          </a:p>
          <a:p>
            <a:r>
              <a:rPr lang="en-US" dirty="0" err="1"/>
              <a:t>Falsificationism</a:t>
            </a:r>
            <a:r>
              <a:rPr lang="en-US" dirty="0"/>
              <a:t> augments the hypothetico-deductive model by requiring that scientific theories be falsifiable. </a:t>
            </a:r>
          </a:p>
          <a:p>
            <a:r>
              <a:rPr lang="en-US" dirty="0"/>
              <a:t>It provides a </a:t>
            </a:r>
            <a:r>
              <a:rPr lang="en-US" i="1" dirty="0"/>
              <a:t>criterion </a:t>
            </a:r>
            <a:r>
              <a:rPr lang="en-US" dirty="0"/>
              <a:t>for whether an activity is, or is not, science. </a:t>
            </a:r>
          </a:p>
          <a:p>
            <a:r>
              <a:rPr lang="en-US" dirty="0"/>
              <a:t>As such, attempts to tackle </a:t>
            </a:r>
            <a:r>
              <a:rPr lang="en-US" i="1" dirty="0"/>
              <a:t>the demarcation problem; </a:t>
            </a:r>
            <a:r>
              <a:rPr lang="en-US" dirty="0"/>
              <a:t>tries to give an answer to the question of where the line is between science and pseudoscience</a:t>
            </a:r>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5122" name="Picture 2" descr="Karl Popper - Wikipedia">
            <a:extLst>
              <a:ext uri="{FF2B5EF4-FFF2-40B4-BE49-F238E27FC236}">
                <a16:creationId xmlns:a16="http://schemas.microsoft.com/office/drawing/2014/main" id="{B43127C8-2B9B-4EA9-9ECF-167A0059C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8535" y="404981"/>
            <a:ext cx="1357558" cy="1739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1100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endParaRPr lang="en-US" dirty="0"/>
          </a:p>
          <a:p>
            <a:r>
              <a:rPr lang="en-US" dirty="0"/>
              <a:t>Popper’s overall claim is that scientific theories must entail </a:t>
            </a:r>
            <a:r>
              <a:rPr lang="en-US" i="1" dirty="0"/>
              <a:t>falsifiable </a:t>
            </a:r>
            <a:r>
              <a:rPr lang="en-US" dirty="0"/>
              <a:t>predictions, or they are not scientific.</a:t>
            </a:r>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5122" name="Picture 2" descr="Karl Popper - Wikipedia">
            <a:extLst>
              <a:ext uri="{FF2B5EF4-FFF2-40B4-BE49-F238E27FC236}">
                <a16:creationId xmlns:a16="http://schemas.microsoft.com/office/drawing/2014/main" id="{B43127C8-2B9B-4EA9-9ECF-167A0059C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8535" y="404981"/>
            <a:ext cx="1357558" cy="1739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5083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0000" lnSpcReduction="20000"/>
          </a:bodyPr>
          <a:lstStyle/>
          <a:p>
            <a:pPr marL="0" indent="0">
              <a:buNone/>
            </a:pPr>
            <a:endParaRPr lang="en-US" dirty="0"/>
          </a:p>
          <a:p>
            <a:r>
              <a:rPr lang="en-US" dirty="0"/>
              <a:t>Take for example, astrology. </a:t>
            </a:r>
          </a:p>
          <a:p>
            <a:r>
              <a:rPr lang="en-US" dirty="0"/>
              <a:t>Quite an easy case; presumably we all believe it to be pseudoscience (if it even presents itself as science). </a:t>
            </a:r>
          </a:p>
          <a:p>
            <a:r>
              <a:rPr lang="en-US" dirty="0"/>
              <a:t>Here’s my horoscope for today:</a:t>
            </a:r>
          </a:p>
          <a:p>
            <a:pPr lvl="1"/>
            <a:r>
              <a:rPr lang="en-US" sz="3467" dirty="0">
                <a:solidFill>
                  <a:srgbClr val="000000"/>
                </a:solidFill>
                <a:effectLst/>
                <a:latin typeface="Calibri" panose="020F0502020204030204" pitchFamily="34" charset="0"/>
                <a:ea typeface="Calibri" panose="020F0502020204030204" pitchFamily="34" charset="0"/>
                <a:cs typeface="Arial" panose="020B0604020202020204" pitchFamily="34" charset="0"/>
              </a:rPr>
              <a:t>The hopes and goals of a group with which you're associated inspire you. You might make personal sacrifices in order to assure their success. These sacrifices are temporary, for you'll share in the group's good fortune. Personal success is also in the stars, but it may require disruptive change. Go with the flow and don't let self-doubt hold you back.</a:t>
            </a:r>
            <a:r>
              <a:rPr lang="en-US" sz="3467" dirty="0">
                <a:effectLst/>
                <a:latin typeface="Calibri" panose="020F0502020204030204" pitchFamily="34" charset="0"/>
                <a:ea typeface="Calibri" panose="020F0502020204030204" pitchFamily="34" charset="0"/>
                <a:cs typeface="Arial" panose="020B0604020202020204" pitchFamily="34" charset="0"/>
              </a:rPr>
              <a:t> </a:t>
            </a:r>
          </a:p>
          <a:p>
            <a:pPr lvl="1"/>
            <a:r>
              <a:rPr lang="en-US" dirty="0"/>
              <a:t>Good news for you guys!</a:t>
            </a:r>
          </a:p>
          <a:p>
            <a:pPr lvl="1"/>
            <a:endParaRPr lang="en-US" dirty="0"/>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6146" name="Picture 2" descr="The commercialization of astrology · The Badger Herald">
            <a:extLst>
              <a:ext uri="{FF2B5EF4-FFF2-40B4-BE49-F238E27FC236}">
                <a16:creationId xmlns:a16="http://schemas.microsoft.com/office/drawing/2014/main" id="{51F1F048-C28A-4065-9833-24D0E12412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6274" y="238043"/>
            <a:ext cx="3339819" cy="1878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3870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92500" lnSpcReduction="20000"/>
          </a:bodyPr>
          <a:lstStyle/>
          <a:p>
            <a:pPr marL="0" indent="0">
              <a:buNone/>
            </a:pPr>
            <a:endParaRPr lang="en-US" dirty="0"/>
          </a:p>
          <a:p>
            <a:r>
              <a:rPr lang="en-US" dirty="0"/>
              <a:t>According to Popper, it’s pseudoscience, as this statement isn’t falsifiable.</a:t>
            </a:r>
          </a:p>
          <a:p>
            <a:pPr lvl="1"/>
            <a:r>
              <a:rPr lang="en-US" dirty="0"/>
              <a:t>No observation could be made, such that that observation would serve to demonstrate the falsity of that ‘prediction’</a:t>
            </a:r>
          </a:p>
          <a:p>
            <a:r>
              <a:rPr lang="en-US" dirty="0"/>
              <a:t>Astrology makes such vague statements, that we can’t say whether or not the statement is true or false. </a:t>
            </a:r>
          </a:p>
          <a:p>
            <a:r>
              <a:rPr lang="en-US" dirty="0"/>
              <a:t>Thus, astrology isn’t science. </a:t>
            </a:r>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5" name="Picture 2" descr="The commercialization of astrology · The Badger Herald">
            <a:extLst>
              <a:ext uri="{FF2B5EF4-FFF2-40B4-BE49-F238E27FC236}">
                <a16:creationId xmlns:a16="http://schemas.microsoft.com/office/drawing/2014/main" id="{721F809C-A694-498C-9969-EBD0F24056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6274" y="238043"/>
            <a:ext cx="3339819" cy="1878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8611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10000"/>
          </a:bodyPr>
          <a:lstStyle/>
          <a:p>
            <a:pPr marL="0" indent="0">
              <a:buNone/>
            </a:pPr>
            <a:endParaRPr lang="en-US" dirty="0"/>
          </a:p>
          <a:p>
            <a:r>
              <a:rPr lang="en-US" dirty="0"/>
              <a:t>More usefully, perhaps, similar criticisms exist of what we might think of as more rigorous areas of study, such as psychoanalysis.</a:t>
            </a:r>
          </a:p>
          <a:p>
            <a:r>
              <a:rPr lang="en-US" dirty="0"/>
              <a:t>There are very few falsifiable claims made by psychoanalysis (at least in earlier iterations). </a:t>
            </a:r>
          </a:p>
          <a:p>
            <a:r>
              <a:rPr lang="en-US" dirty="0"/>
              <a:t>As such, Popper viewed it as pseudoscience. </a:t>
            </a:r>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7170" name="Picture 2" descr="Sigmund Freud - Wikipedia">
            <a:extLst>
              <a:ext uri="{FF2B5EF4-FFF2-40B4-BE49-F238E27FC236}">
                <a16:creationId xmlns:a16="http://schemas.microsoft.com/office/drawing/2014/main" id="{971061E5-8B0B-422B-BB6B-A61410083B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2609" y="274639"/>
            <a:ext cx="1263484" cy="1718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9329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0000" lnSpcReduction="20000"/>
          </a:bodyPr>
          <a:lstStyle/>
          <a:p>
            <a:pPr marL="0" indent="0">
              <a:buNone/>
            </a:pPr>
            <a:endParaRPr lang="en-US" dirty="0"/>
          </a:p>
          <a:p>
            <a:r>
              <a:rPr lang="en-US" dirty="0"/>
              <a:t>‘</a:t>
            </a:r>
            <a:r>
              <a:rPr lang="en-GB" dirty="0">
                <a:solidFill>
                  <a:srgbClr val="000000"/>
                </a:solidFill>
                <a:latin typeface="Times New Roman" panose="02020603050405020304" pitchFamily="18" charset="0"/>
              </a:rPr>
              <a:t>…</a:t>
            </a:r>
            <a:r>
              <a:rPr lang="en-GB" b="0" i="0" dirty="0">
                <a:solidFill>
                  <a:srgbClr val="000000"/>
                </a:solidFill>
                <a:effectLst/>
                <a:latin typeface="Times New Roman" panose="02020603050405020304" pitchFamily="18" charset="0"/>
              </a:rPr>
              <a:t>[E]very conceivable case could be interpreted in the light of Adler’s theory, or equally of Freud’s. I may illustrate this by two very different examples of human behaviour: that of a man who pushes a child into the water with the intention of drowning it; and that of a man who sacrifices his life in an attempt to save the child. Each of these two cases can be explained with equal ease in Freudian … terms. According to Freud the first man suffered from repression (say, of some component of his Oedipus complex), while the second man had achieved sublimation… </a:t>
            </a:r>
          </a:p>
          <a:p>
            <a:pPr marL="0" indent="0">
              <a:buNone/>
            </a:pPr>
            <a:r>
              <a:rPr lang="en-GB" dirty="0">
                <a:solidFill>
                  <a:srgbClr val="000000"/>
                </a:solidFill>
                <a:latin typeface="Times New Roman" panose="02020603050405020304" pitchFamily="18" charset="0"/>
              </a:rPr>
              <a:t>	</a:t>
            </a:r>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7170" name="Picture 2" descr="Sigmund Freud - Wikipedia">
            <a:extLst>
              <a:ext uri="{FF2B5EF4-FFF2-40B4-BE49-F238E27FC236}">
                <a16:creationId xmlns:a16="http://schemas.microsoft.com/office/drawing/2014/main" id="{971061E5-8B0B-422B-BB6B-A61410083B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2609" y="274639"/>
            <a:ext cx="1263484" cy="1718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5177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20000"/>
          </a:bodyPr>
          <a:lstStyle/>
          <a:p>
            <a:pPr marL="0" indent="0">
              <a:buNone/>
            </a:pPr>
            <a:endParaRPr lang="en-US" dirty="0"/>
          </a:p>
          <a:p>
            <a:pPr marL="0" indent="0">
              <a:buNone/>
            </a:pPr>
            <a:r>
              <a:rPr lang="en-GB" b="0" i="0" dirty="0">
                <a:solidFill>
                  <a:srgbClr val="000000"/>
                </a:solidFill>
                <a:effectLst/>
                <a:latin typeface="Times New Roman" panose="02020603050405020304" pitchFamily="18" charset="0"/>
              </a:rPr>
              <a:t>‘I could not think of any human behaviour which could not be interpreted 	in terms of [the] theory. It was precisely this fact—that they always fitted, that they were always confirmed—which in the eyes of their admirers constituted the strongest argument in favour [of the theory]. It began to dawn on me that this apparent strength was in fact their weakness.’ 	</a:t>
            </a:r>
          </a:p>
          <a:p>
            <a:pPr marL="0" indent="0">
              <a:buNone/>
            </a:pPr>
            <a:r>
              <a:rPr lang="en-GB" b="0" i="0" dirty="0">
                <a:solidFill>
                  <a:srgbClr val="000000"/>
                </a:solidFill>
                <a:effectLst/>
                <a:latin typeface="Times New Roman" panose="02020603050405020304" pitchFamily="18" charset="0"/>
              </a:rPr>
              <a:t>(K. Popper, Conjectures and refutations, 1962)</a:t>
            </a:r>
            <a:endParaRPr lang="en-US" dirty="0"/>
          </a:p>
          <a:p>
            <a:pPr marL="0" indent="0">
              <a:buNone/>
            </a:pPr>
            <a:r>
              <a:rPr lang="en-GB" dirty="0">
                <a:solidFill>
                  <a:srgbClr val="000000"/>
                </a:solidFill>
                <a:latin typeface="Times New Roman" panose="02020603050405020304" pitchFamily="18" charset="0"/>
              </a:rPr>
              <a:t>	</a:t>
            </a:r>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7170" name="Picture 2" descr="Sigmund Freud - Wikipedia">
            <a:extLst>
              <a:ext uri="{FF2B5EF4-FFF2-40B4-BE49-F238E27FC236}">
                <a16:creationId xmlns:a16="http://schemas.microsoft.com/office/drawing/2014/main" id="{971061E5-8B0B-422B-BB6B-A61410083B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2609" y="274639"/>
            <a:ext cx="1263484" cy="1718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73080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pPr marL="0" indent="0">
              <a:buNone/>
            </a:pPr>
            <a:endParaRPr lang="en-US" dirty="0"/>
          </a:p>
          <a:p>
            <a:pPr marL="0" indent="0">
              <a:buNone/>
            </a:pPr>
            <a:r>
              <a:rPr lang="en-GB" b="0" i="0" dirty="0">
                <a:solidFill>
                  <a:srgbClr val="000000"/>
                </a:solidFill>
                <a:effectLst/>
                <a:latin typeface="+mj-lt"/>
              </a:rPr>
              <a:t>If we consider this example, the theory is amenable to both </a:t>
            </a:r>
            <a:r>
              <a:rPr lang="en-GB" b="0" i="1" dirty="0">
                <a:solidFill>
                  <a:srgbClr val="000000"/>
                </a:solidFill>
                <a:effectLst/>
                <a:latin typeface="+mj-lt"/>
              </a:rPr>
              <a:t>the man pushes the child in the water </a:t>
            </a:r>
            <a:r>
              <a:rPr lang="en-GB" b="0" dirty="0">
                <a:solidFill>
                  <a:srgbClr val="000000"/>
                </a:solidFill>
                <a:effectLst/>
                <a:latin typeface="+mj-lt"/>
              </a:rPr>
              <a:t>(call it ‘A’) </a:t>
            </a:r>
            <a:r>
              <a:rPr lang="en-GB" b="0" u="sng" dirty="0">
                <a:solidFill>
                  <a:srgbClr val="000000"/>
                </a:solidFill>
                <a:effectLst/>
                <a:latin typeface="+mj-lt"/>
              </a:rPr>
              <a:t>and </a:t>
            </a:r>
            <a:r>
              <a:rPr lang="en-GB" b="0" i="1" dirty="0">
                <a:solidFill>
                  <a:srgbClr val="000000"/>
                </a:solidFill>
                <a:effectLst/>
                <a:latin typeface="+mj-lt"/>
              </a:rPr>
              <a:t>the man doesn’t push the child in the water </a:t>
            </a:r>
            <a:r>
              <a:rPr lang="en-GB" b="0" dirty="0">
                <a:solidFill>
                  <a:srgbClr val="000000"/>
                </a:solidFill>
                <a:effectLst/>
                <a:latin typeface="+mj-lt"/>
              </a:rPr>
              <a:t>(i.e., ‘not-A’)</a:t>
            </a:r>
            <a:endParaRPr lang="en-US" dirty="0">
              <a:latin typeface="+mj-lt"/>
            </a:endParaRPr>
          </a:p>
          <a:p>
            <a:pPr marL="0" indent="0">
              <a:buNone/>
            </a:pPr>
            <a:r>
              <a:rPr lang="en-GB" dirty="0">
                <a:solidFill>
                  <a:srgbClr val="000000"/>
                </a:solidFill>
                <a:latin typeface="Times New Roman" panose="02020603050405020304" pitchFamily="18" charset="0"/>
              </a:rPr>
              <a:t>	</a:t>
            </a:r>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7170" name="Picture 2" descr="Sigmund Freud - Wikipedia">
            <a:extLst>
              <a:ext uri="{FF2B5EF4-FFF2-40B4-BE49-F238E27FC236}">
                <a16:creationId xmlns:a16="http://schemas.microsoft.com/office/drawing/2014/main" id="{971061E5-8B0B-422B-BB6B-A61410083B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2609" y="274639"/>
            <a:ext cx="1263484" cy="17185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4712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a:xfrm>
            <a:off x="2350808" y="1600200"/>
            <a:ext cx="9475285" cy="4983161"/>
          </a:xfrm>
        </p:spPr>
        <p:txBody>
          <a:bodyPr>
            <a:normAutofit fontScale="70000" lnSpcReduction="20000"/>
          </a:bodyPr>
          <a:lstStyle/>
          <a:p>
            <a:r>
              <a:rPr lang="en-US" dirty="0"/>
              <a:t>Trouble lurks, however</a:t>
            </a:r>
          </a:p>
          <a:p>
            <a:r>
              <a:rPr lang="en-US" dirty="0"/>
              <a:t>A lot of credible theoretical physics (for example, String Theory) is, in principle, unfalsifiable (</a:t>
            </a:r>
            <a:r>
              <a:rPr lang="en-US" dirty="0">
                <a:hlinkClick r:id="rId2"/>
              </a:rPr>
              <a:t>https://www.math.columbia.edu/~woit/wordpress/?p=533</a:t>
            </a:r>
            <a:r>
              <a:rPr lang="en-US" dirty="0"/>
              <a:t>) </a:t>
            </a:r>
          </a:p>
          <a:p>
            <a:r>
              <a:rPr lang="en-US" dirty="0"/>
              <a:t>A lot of the entailments of the theory are only testable in extreme conditions (energy levels unattainable in our current particle colliders)</a:t>
            </a:r>
          </a:p>
          <a:p>
            <a:r>
              <a:rPr lang="en-US" dirty="0"/>
              <a:t>As such, might be viewed as unfalsifiable. </a:t>
            </a:r>
          </a:p>
          <a:p>
            <a:r>
              <a:rPr lang="en-US" dirty="0"/>
              <a:t>Are physicists working on String Theory pseudoscientists?</a:t>
            </a:r>
          </a:p>
          <a:p>
            <a:r>
              <a:rPr lang="en-US" dirty="0"/>
              <a:t>Even if you think they are, aren’t they doing something more rigorous (i.e., this isn’t the whole story to demarcation)?</a:t>
            </a:r>
          </a:p>
          <a:p>
            <a:endParaRPr lang="en-US" dirty="0"/>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pic>
        <p:nvPicPr>
          <p:cNvPr id="9218" name="Picture 2" descr="What Is String Theory? | Space">
            <a:extLst>
              <a:ext uri="{FF2B5EF4-FFF2-40B4-BE49-F238E27FC236}">
                <a16:creationId xmlns:a16="http://schemas.microsoft.com/office/drawing/2014/main" id="{3424E41E-B7D0-4F06-A028-E9928102B2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42764" y="419018"/>
            <a:ext cx="2010071" cy="1554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4388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a:xfrm>
            <a:off x="2350808" y="1600200"/>
            <a:ext cx="9475285" cy="4983161"/>
          </a:xfrm>
        </p:spPr>
        <p:txBody>
          <a:bodyPr>
            <a:normAutofit/>
          </a:bodyPr>
          <a:lstStyle/>
          <a:p>
            <a:r>
              <a:rPr lang="en-US" dirty="0"/>
              <a:t>Another problem for </a:t>
            </a:r>
            <a:r>
              <a:rPr lang="en-US" dirty="0" err="1"/>
              <a:t>falsificationism</a:t>
            </a:r>
            <a:endParaRPr lang="en-US" dirty="0"/>
          </a:p>
          <a:p>
            <a:r>
              <a:rPr lang="en-US" dirty="0"/>
              <a:t>In practice, we rarely reject well respected theories on the basis of a falsifying example. </a:t>
            </a:r>
          </a:p>
          <a:p>
            <a:pPr lvl="1"/>
            <a:endParaRPr lang="en-US" dirty="0"/>
          </a:p>
          <a:p>
            <a:pPr lvl="1"/>
            <a:endParaRPr lang="en-US" dirty="0"/>
          </a:p>
          <a:p>
            <a:pPr lvl="1"/>
            <a:endParaRPr lang="en-US" dirty="0"/>
          </a:p>
          <a:p>
            <a:endParaRPr lang="en-US" dirty="0"/>
          </a:p>
          <a:p>
            <a:endParaRPr lang="en-US" dirty="0"/>
          </a:p>
          <a:p>
            <a:pPr marL="609585" lvl="1" indent="0">
              <a:buNone/>
            </a:pPr>
            <a:endParaRPr lang="en-US" dirty="0"/>
          </a:p>
        </p:txBody>
      </p:sp>
    </p:spTree>
    <p:extLst>
      <p:ext uri="{BB962C8B-B14F-4D97-AF65-F5344CB8AC3E}">
        <p14:creationId xmlns:p14="http://schemas.microsoft.com/office/powerpoint/2010/main" val="837454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Aims for this week</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a:bodyPr>
          <a:lstStyle/>
          <a:p>
            <a:r>
              <a:rPr lang="en-US" dirty="0"/>
              <a:t>This week, we will consider:</a:t>
            </a:r>
          </a:p>
          <a:p>
            <a:pPr lvl="1"/>
            <a:r>
              <a:rPr lang="en-US" dirty="0"/>
              <a:t>Difference between </a:t>
            </a:r>
            <a:r>
              <a:rPr lang="en-US" i="1" dirty="0"/>
              <a:t>deduction </a:t>
            </a:r>
            <a:r>
              <a:rPr lang="en-US" dirty="0"/>
              <a:t>and </a:t>
            </a:r>
            <a:r>
              <a:rPr lang="en-US" i="1" dirty="0"/>
              <a:t>induction </a:t>
            </a:r>
            <a:r>
              <a:rPr lang="en-US" dirty="0"/>
              <a:t>more closely</a:t>
            </a:r>
          </a:p>
          <a:p>
            <a:pPr lvl="1"/>
            <a:r>
              <a:rPr lang="en-US" dirty="0"/>
              <a:t>The shortcomings of </a:t>
            </a:r>
            <a:r>
              <a:rPr lang="en-US" i="1" dirty="0"/>
              <a:t>inductive</a:t>
            </a:r>
            <a:r>
              <a:rPr lang="en-US" dirty="0"/>
              <a:t> reasoning, and how it features within science. </a:t>
            </a:r>
          </a:p>
          <a:p>
            <a:pPr lvl="1"/>
            <a:r>
              <a:rPr lang="en-US" dirty="0" err="1"/>
              <a:t>Falsificationism</a:t>
            </a:r>
            <a:endParaRPr lang="en-US" dirty="0"/>
          </a:p>
          <a:p>
            <a:pPr lvl="1"/>
            <a:r>
              <a:rPr lang="en-US" dirty="0"/>
              <a:t>The empirical cycle</a:t>
            </a:r>
          </a:p>
          <a:p>
            <a:endParaRPr lang="en-US" dirty="0"/>
          </a:p>
          <a:p>
            <a:endParaRPr lang="en-US" dirty="0"/>
          </a:p>
        </p:txBody>
      </p:sp>
    </p:spTree>
    <p:extLst>
      <p:ext uri="{BB962C8B-B14F-4D97-AF65-F5344CB8AC3E}">
        <p14:creationId xmlns:p14="http://schemas.microsoft.com/office/powerpoint/2010/main" val="6994376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OPERA Experiment</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6751897" cy="4648163"/>
          </a:xfrm>
        </p:spPr>
        <p:txBody>
          <a:bodyPr/>
          <a:lstStyle/>
          <a:p>
            <a:r>
              <a:rPr lang="en-GB" dirty="0"/>
              <a:t>In 2011, researchers at the CERN-affiliated OPERA Experiment at</a:t>
            </a:r>
            <a:r>
              <a:rPr lang="it-IT" b="0" i="0" dirty="0">
                <a:solidFill>
                  <a:srgbClr val="202122"/>
                </a:solidFill>
                <a:effectLst/>
                <a:latin typeface="Arial" panose="020B0604020202020204" pitchFamily="34" charset="0"/>
              </a:rPr>
              <a:t> </a:t>
            </a:r>
            <a:r>
              <a:rPr lang="it-IT" b="0" i="0" u="none" strike="noStrike" dirty="0">
                <a:effectLst/>
                <a:latin typeface="Arial" panose="020B0604020202020204" pitchFamily="34" charset="0"/>
              </a:rPr>
              <a:t>Laboratori Nazionali del Gran Sasso</a:t>
            </a:r>
            <a:r>
              <a:rPr lang="it-IT" b="0" i="0" dirty="0">
                <a:effectLst/>
                <a:latin typeface="Arial" panose="020B0604020202020204" pitchFamily="34" charset="0"/>
              </a:rPr>
              <a:t> </a:t>
            </a:r>
            <a:r>
              <a:rPr lang="it-IT" b="0" i="0" dirty="0">
                <a:solidFill>
                  <a:srgbClr val="202122"/>
                </a:solidFill>
                <a:effectLst/>
                <a:latin typeface="Arial" panose="020B0604020202020204" pitchFamily="34" charset="0"/>
              </a:rPr>
              <a:t>(LNGS)</a:t>
            </a:r>
            <a:r>
              <a:rPr lang="en-GB" dirty="0"/>
              <a:t> reported that they had evidence that neutrinos travelled faster than light.</a:t>
            </a:r>
            <a:endParaRPr lang="en-US" dirty="0"/>
          </a:p>
        </p:txBody>
      </p:sp>
      <p:pic>
        <p:nvPicPr>
          <p:cNvPr id="1026" name="Picture 2" descr="Fig. 1 Faster than light neutrinos. What OPERA saw. Leftmost is the proton beam from the CERN SPS accelerator. It passes the beam current transformer (BCT), hits the target, creating first, pions and then, somewhere in the decay tunnel, neutrinos. The red lines are the CERN Neutrinos to Gran Sasso (CNGS) beam to the LNGS lab where the OPERA detector is. The proton beam is timed at the BCT. The left waveform is the measured distribution of protons, and the right that of the detected OPERA neutrinos. The shift is the neutrino travel time. Distance traveled is roughly 731 km. At the top are the GPS satellites providing a common clock to both sites, making time comparison possible. Only the PolaRx GPS receiver is above-ground, and fiber cables bring the time underground.">
            <a:extLst>
              <a:ext uri="{FF2B5EF4-FFF2-40B4-BE49-F238E27FC236}">
                <a16:creationId xmlns:a16="http://schemas.microsoft.com/office/drawing/2014/main" id="{D8496919-D91E-45A4-ADAE-B666E6E3EC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7306" y="731520"/>
            <a:ext cx="2564712" cy="396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22240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OPERA Experiment</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6751897" cy="4648163"/>
          </a:xfrm>
        </p:spPr>
        <p:txBody>
          <a:bodyPr>
            <a:normAutofit/>
          </a:bodyPr>
          <a:lstStyle/>
          <a:p>
            <a:r>
              <a:rPr lang="en-GB" dirty="0"/>
              <a:t>Neutrinos created at CERN were fired at a detector in Gran </a:t>
            </a:r>
            <a:r>
              <a:rPr lang="en-GB" dirty="0" err="1"/>
              <a:t>Sasso</a:t>
            </a:r>
            <a:r>
              <a:rPr lang="en-GB" dirty="0"/>
              <a:t>.</a:t>
            </a:r>
          </a:p>
          <a:p>
            <a:r>
              <a:rPr lang="en-GB" dirty="0"/>
              <a:t>The speeds recorded were in excess of the speed of light. </a:t>
            </a:r>
          </a:p>
        </p:txBody>
      </p:sp>
      <p:pic>
        <p:nvPicPr>
          <p:cNvPr id="1026" name="Picture 2" descr="Fig. 1 Faster than light neutrinos. What OPERA saw. Leftmost is the proton beam from the CERN SPS accelerator. It passes the beam current transformer (BCT), hits the target, creating first, pions and then, somewhere in the decay tunnel, neutrinos. The red lines are the CERN Neutrinos to Gran Sasso (CNGS) beam to the LNGS lab where the OPERA detector is. The proton beam is timed at the BCT. The left waveform is the measured distribution of protons, and the right that of the detected OPERA neutrinos. The shift is the neutrino travel time. Distance traveled is roughly 731 km. At the top are the GPS satellites providing a common clock to both sites, making time comparison possible. Only the PolaRx GPS receiver is above-ground, and fiber cables bring the time underground.">
            <a:extLst>
              <a:ext uri="{FF2B5EF4-FFF2-40B4-BE49-F238E27FC236}">
                <a16:creationId xmlns:a16="http://schemas.microsoft.com/office/drawing/2014/main" id="{D8496919-D91E-45A4-ADAE-B666E6E3EC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7306" y="731520"/>
            <a:ext cx="2564712" cy="396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0214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OPERA Experiment</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6751897" cy="4648163"/>
          </a:xfrm>
        </p:spPr>
        <p:txBody>
          <a:bodyPr>
            <a:normAutofit fontScale="77500" lnSpcReduction="20000"/>
          </a:bodyPr>
          <a:lstStyle/>
          <a:p>
            <a:r>
              <a:rPr lang="en-GB" dirty="0"/>
              <a:t>If correct, the findings would contradict relativity.</a:t>
            </a:r>
          </a:p>
          <a:p>
            <a:r>
              <a:rPr lang="en-GB" dirty="0"/>
              <a:t>Neutrinos have small, but nonzero mass.</a:t>
            </a:r>
          </a:p>
          <a:p>
            <a:r>
              <a:rPr lang="en-GB" dirty="0"/>
              <a:t>Theory of relativity – one of our most entrenched scientific theories – predicts that any entity with mass </a:t>
            </a:r>
            <a:r>
              <a:rPr lang="en-GB" i="1" dirty="0"/>
              <a:t>cannot </a:t>
            </a:r>
            <a:r>
              <a:rPr lang="en-GB" dirty="0"/>
              <a:t>travel faster than the speed of light.</a:t>
            </a:r>
          </a:p>
          <a:p>
            <a:r>
              <a:rPr lang="en-GB" dirty="0"/>
              <a:t>The findings, if confirmed, would irrevocably change our fundamental understanding of the world. </a:t>
            </a:r>
            <a:endParaRPr lang="en-US" dirty="0"/>
          </a:p>
        </p:txBody>
      </p:sp>
      <p:pic>
        <p:nvPicPr>
          <p:cNvPr id="1026" name="Picture 2" descr="Fig. 1 Faster than light neutrinos. What OPERA saw. Leftmost is the proton beam from the CERN SPS accelerator. It passes the beam current transformer (BCT), hits the target, creating first, pions and then, somewhere in the decay tunnel, neutrinos. The red lines are the CERN Neutrinos to Gran Sasso (CNGS) beam to the LNGS lab where the OPERA detector is. The proton beam is timed at the BCT. The left waveform is the measured distribution of protons, and the right that of the detected OPERA neutrinos. The shift is the neutrino travel time. Distance traveled is roughly 731 km. At the top are the GPS satellites providing a common clock to both sites, making time comparison possible. Only the PolaRx GPS receiver is above-ground, and fiber cables bring the time underground.">
            <a:extLst>
              <a:ext uri="{FF2B5EF4-FFF2-40B4-BE49-F238E27FC236}">
                <a16:creationId xmlns:a16="http://schemas.microsoft.com/office/drawing/2014/main" id="{D8496919-D91E-45A4-ADAE-B666E6E3EC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7306" y="731520"/>
            <a:ext cx="2564712" cy="396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6819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OPERA Experiment</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6751897" cy="4648163"/>
          </a:xfrm>
        </p:spPr>
        <p:txBody>
          <a:bodyPr>
            <a:normAutofit fontScale="77500" lnSpcReduction="20000"/>
          </a:bodyPr>
          <a:lstStyle/>
          <a:p>
            <a:r>
              <a:rPr lang="en-GB" dirty="0"/>
              <a:t>The findings were met with an enormous amount of incredulity in the scientific community. </a:t>
            </a:r>
          </a:p>
          <a:p>
            <a:r>
              <a:rPr lang="en-GB" dirty="0"/>
              <a:t>In the end, it was confirmed that a faulty fibre optic cable, and a clock oscillator that ran too fast, were to blame for the anomalous results. </a:t>
            </a:r>
          </a:p>
          <a:p>
            <a:r>
              <a:rPr lang="en-GB" dirty="0"/>
              <a:t>Once the experimental set up was corrected, it was confirmed that neutrinos travel within the margin of error for the speed of light.</a:t>
            </a:r>
            <a:endParaRPr lang="en-US" dirty="0"/>
          </a:p>
        </p:txBody>
      </p:sp>
      <p:pic>
        <p:nvPicPr>
          <p:cNvPr id="1026" name="Picture 2" descr="Fig. 1 Faster than light neutrinos. What OPERA saw. Leftmost is the proton beam from the CERN SPS accelerator. It passes the beam current transformer (BCT), hits the target, creating first, pions and then, somewhere in the decay tunnel, neutrinos. The red lines are the CERN Neutrinos to Gran Sasso (CNGS) beam to the LNGS lab where the OPERA detector is. The proton beam is timed at the BCT. The left waveform is the measured distribution of protons, and the right that of the detected OPERA neutrinos. The shift is the neutrino travel time. Distance traveled is roughly 731 km. At the top are the GPS satellites providing a common clock to both sites, making time comparison possible. Only the PolaRx GPS receiver is above-ground, and fiber cables bring the time underground.">
            <a:extLst>
              <a:ext uri="{FF2B5EF4-FFF2-40B4-BE49-F238E27FC236}">
                <a16:creationId xmlns:a16="http://schemas.microsoft.com/office/drawing/2014/main" id="{D8496919-D91E-45A4-ADAE-B666E6E3EC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7306" y="731520"/>
            <a:ext cx="2564712" cy="396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8621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OPERA Experiment</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6751897" cy="4648163"/>
          </a:xfrm>
        </p:spPr>
        <p:txBody>
          <a:bodyPr>
            <a:normAutofit fontScale="92500" lnSpcReduction="20000"/>
          </a:bodyPr>
          <a:lstStyle/>
          <a:p>
            <a:r>
              <a:rPr lang="en-GB" dirty="0"/>
              <a:t>Should we not have rejected special relativity, on the basis of the OPERA experiment?</a:t>
            </a:r>
          </a:p>
          <a:p>
            <a:r>
              <a:rPr lang="en-GB" dirty="0"/>
              <a:t>It seems we were entirely right to be sceptical of these incredible results, but Popper’s position is powerless to explain why.</a:t>
            </a:r>
          </a:p>
          <a:p>
            <a:r>
              <a:rPr lang="en-GB" dirty="0"/>
              <a:t>After all, no theory is verifiable. It’s just </a:t>
            </a:r>
            <a:r>
              <a:rPr lang="en-GB" i="1" dirty="0"/>
              <a:t>not wrong</a:t>
            </a:r>
            <a:r>
              <a:rPr lang="en-GB" dirty="0"/>
              <a:t>. </a:t>
            </a:r>
            <a:endParaRPr lang="en-US" dirty="0"/>
          </a:p>
        </p:txBody>
      </p:sp>
      <p:pic>
        <p:nvPicPr>
          <p:cNvPr id="1026" name="Picture 2" descr="Fig. 1 Faster than light neutrinos. What OPERA saw. Leftmost is the proton beam from the CERN SPS accelerator. It passes the beam current transformer (BCT), hits the target, creating first, pions and then, somewhere in the decay tunnel, neutrinos. The red lines are the CERN Neutrinos to Gran Sasso (CNGS) beam to the LNGS lab where the OPERA detector is. The proton beam is timed at the BCT. The left waveform is the measured distribution of protons, and the right that of the detected OPERA neutrinos. The shift is the neutrino travel time. Distance traveled is roughly 731 km. At the top are the GPS satellites providing a common clock to both sites, making time comparison possible. Only the PolaRx GPS receiver is above-ground, and fiber cables bring the time underground.">
            <a:extLst>
              <a:ext uri="{FF2B5EF4-FFF2-40B4-BE49-F238E27FC236}">
                <a16:creationId xmlns:a16="http://schemas.microsoft.com/office/drawing/2014/main" id="{D8496919-D91E-45A4-ADAE-B666E6E3EC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57306" y="731520"/>
            <a:ext cx="2564712" cy="3965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588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70000" lnSpcReduction="20000"/>
          </a:bodyPr>
          <a:lstStyle/>
          <a:p>
            <a:r>
              <a:rPr lang="en-GB" dirty="0"/>
              <a:t>The relation between theory and prediction has not been represented accurately. </a:t>
            </a:r>
          </a:p>
          <a:p>
            <a:r>
              <a:rPr lang="en-GB" dirty="0"/>
              <a:t>The correct relation, in this case, might be something more like: </a:t>
            </a:r>
          </a:p>
          <a:p>
            <a:pPr lvl="1"/>
            <a:r>
              <a:rPr lang="en-GB" dirty="0"/>
              <a:t>P1. If special relativity is true, and if there is no faulty wiring, then when we fire a neutrino, it will travel less than the speed of light. </a:t>
            </a:r>
          </a:p>
          <a:p>
            <a:pPr lvl="1"/>
            <a:r>
              <a:rPr lang="en-GB" dirty="0"/>
              <a:t>P2. We fire a neutrino, but it travels faster than the speed of light. </a:t>
            </a:r>
          </a:p>
          <a:p>
            <a:pPr lvl="1"/>
            <a:r>
              <a:rPr lang="en-GB" dirty="0"/>
              <a:t>C. Special relativity is false. </a:t>
            </a:r>
          </a:p>
          <a:p>
            <a:r>
              <a:rPr lang="en-GB" dirty="0"/>
              <a:t>More generally:</a:t>
            </a:r>
          </a:p>
          <a:p>
            <a:pPr lvl="1"/>
            <a:r>
              <a:rPr lang="en-GB" dirty="0"/>
              <a:t>P1. If theory T is true, and if assumption A is true, then if condition C obtains, effect E is observed. </a:t>
            </a:r>
          </a:p>
          <a:p>
            <a:pPr lvl="1"/>
            <a:r>
              <a:rPr lang="en-GB" dirty="0"/>
              <a:t>P2. Condition C obtains, but effect E is not observed. </a:t>
            </a:r>
          </a:p>
          <a:p>
            <a:pPr lvl="1"/>
            <a:r>
              <a:rPr lang="en-GB" dirty="0"/>
              <a:t>C. Theory T is false.</a:t>
            </a:r>
          </a:p>
          <a:p>
            <a:endParaRPr lang="en-US" dirty="0"/>
          </a:p>
        </p:txBody>
      </p:sp>
    </p:spTree>
    <p:extLst>
      <p:ext uri="{BB962C8B-B14F-4D97-AF65-F5344CB8AC3E}">
        <p14:creationId xmlns:p14="http://schemas.microsoft.com/office/powerpoint/2010/main" val="11468557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a:bodyPr>
          <a:lstStyle/>
          <a:p>
            <a:r>
              <a:rPr lang="en-GB" dirty="0"/>
              <a:t>This formulation, however, is invalid:</a:t>
            </a:r>
          </a:p>
          <a:p>
            <a:pPr lvl="1"/>
            <a:r>
              <a:rPr lang="en-GB" dirty="0"/>
              <a:t>P1. If theory T is true, and if assumption A is true, then if condition C obtains, effect E is observed. </a:t>
            </a:r>
          </a:p>
          <a:p>
            <a:pPr lvl="1"/>
            <a:r>
              <a:rPr lang="en-GB" dirty="0"/>
              <a:t>P2. Condition C obtains, but effect E is not observed. </a:t>
            </a:r>
          </a:p>
          <a:p>
            <a:pPr lvl="1"/>
            <a:r>
              <a:rPr lang="en-GB" dirty="0"/>
              <a:t>C. Theory T is false.</a:t>
            </a:r>
          </a:p>
          <a:p>
            <a:endParaRPr lang="en-US" dirty="0"/>
          </a:p>
        </p:txBody>
      </p:sp>
    </p:spTree>
    <p:extLst>
      <p:ext uri="{BB962C8B-B14F-4D97-AF65-F5344CB8AC3E}">
        <p14:creationId xmlns:p14="http://schemas.microsoft.com/office/powerpoint/2010/main" val="13471426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graphicFrame>
        <p:nvGraphicFramePr>
          <p:cNvPr id="7" name="Content Placeholder 6">
            <a:extLst>
              <a:ext uri="{FF2B5EF4-FFF2-40B4-BE49-F238E27FC236}">
                <a16:creationId xmlns:a16="http://schemas.microsoft.com/office/drawing/2014/main" id="{362A4459-027C-DCF3-BABD-FCCA865AF335}"/>
              </a:ext>
            </a:extLst>
          </p:cNvPr>
          <p:cNvGraphicFramePr>
            <a:graphicFrameLocks noGrp="1"/>
          </p:cNvGraphicFramePr>
          <p:nvPr>
            <p:ph idx="1"/>
            <p:extLst>
              <p:ext uri="{D42A27DB-BD31-4B8C-83A1-F6EECF244321}">
                <p14:modId xmlns:p14="http://schemas.microsoft.com/office/powerpoint/2010/main" val="2363567312"/>
              </p:ext>
            </p:extLst>
          </p:nvPr>
        </p:nvGraphicFramePr>
        <p:xfrm>
          <a:off x="2358972" y="1417639"/>
          <a:ext cx="9467121" cy="4933788"/>
        </p:xfrm>
        <a:graphic>
          <a:graphicData uri="http://schemas.openxmlformats.org/drawingml/2006/table">
            <a:tbl>
              <a:tblPr firstRow="1" bandRow="1">
                <a:tableStyleId>{5C22544A-7EE6-4342-B048-85BDC9FD1C3A}</a:tableStyleId>
              </a:tblPr>
              <a:tblGrid>
                <a:gridCol w="1045921">
                  <a:extLst>
                    <a:ext uri="{9D8B030D-6E8A-4147-A177-3AD203B41FA5}">
                      <a16:colId xmlns:a16="http://schemas.microsoft.com/office/drawing/2014/main" val="1541721583"/>
                    </a:ext>
                  </a:extLst>
                </a:gridCol>
                <a:gridCol w="1052650">
                  <a:extLst>
                    <a:ext uri="{9D8B030D-6E8A-4147-A177-3AD203B41FA5}">
                      <a16:colId xmlns:a16="http://schemas.microsoft.com/office/drawing/2014/main" val="3972158361"/>
                    </a:ext>
                  </a:extLst>
                </a:gridCol>
                <a:gridCol w="1052650">
                  <a:extLst>
                    <a:ext uri="{9D8B030D-6E8A-4147-A177-3AD203B41FA5}">
                      <a16:colId xmlns:a16="http://schemas.microsoft.com/office/drawing/2014/main" val="1114629297"/>
                    </a:ext>
                  </a:extLst>
                </a:gridCol>
                <a:gridCol w="1052650">
                  <a:extLst>
                    <a:ext uri="{9D8B030D-6E8A-4147-A177-3AD203B41FA5}">
                      <a16:colId xmlns:a16="http://schemas.microsoft.com/office/drawing/2014/main" val="1271589852"/>
                    </a:ext>
                  </a:extLst>
                </a:gridCol>
                <a:gridCol w="1052650">
                  <a:extLst>
                    <a:ext uri="{9D8B030D-6E8A-4147-A177-3AD203B41FA5}">
                      <a16:colId xmlns:a16="http://schemas.microsoft.com/office/drawing/2014/main" val="323626584"/>
                    </a:ext>
                  </a:extLst>
                </a:gridCol>
                <a:gridCol w="1052650">
                  <a:extLst>
                    <a:ext uri="{9D8B030D-6E8A-4147-A177-3AD203B41FA5}">
                      <a16:colId xmlns:a16="http://schemas.microsoft.com/office/drawing/2014/main" val="2267495767"/>
                    </a:ext>
                  </a:extLst>
                </a:gridCol>
                <a:gridCol w="1053224">
                  <a:extLst>
                    <a:ext uri="{9D8B030D-6E8A-4147-A177-3AD203B41FA5}">
                      <a16:colId xmlns:a16="http://schemas.microsoft.com/office/drawing/2014/main" val="1129260715"/>
                    </a:ext>
                  </a:extLst>
                </a:gridCol>
                <a:gridCol w="1052076">
                  <a:extLst>
                    <a:ext uri="{9D8B030D-6E8A-4147-A177-3AD203B41FA5}">
                      <a16:colId xmlns:a16="http://schemas.microsoft.com/office/drawing/2014/main" val="3964056229"/>
                    </a:ext>
                  </a:extLst>
                </a:gridCol>
                <a:gridCol w="1052650">
                  <a:extLst>
                    <a:ext uri="{9D8B030D-6E8A-4147-A177-3AD203B41FA5}">
                      <a16:colId xmlns:a16="http://schemas.microsoft.com/office/drawing/2014/main" val="2242367719"/>
                    </a:ext>
                  </a:extLst>
                </a:gridCol>
              </a:tblGrid>
              <a:tr h="339749">
                <a:tc>
                  <a:txBody>
                    <a:bodyPr/>
                    <a:lstStyle/>
                    <a:p>
                      <a:r>
                        <a:rPr lang="en-GB" sz="2000" dirty="0"/>
                        <a:t>T</a:t>
                      </a:r>
                      <a:endParaRPr lang="en-US" sz="2000" dirty="0"/>
                    </a:p>
                  </a:txBody>
                  <a:tcPr/>
                </a:tc>
                <a:tc>
                  <a:txBody>
                    <a:bodyPr/>
                    <a:lstStyle/>
                    <a:p>
                      <a:r>
                        <a:rPr lang="en-GB" sz="2000" dirty="0"/>
                        <a:t>A</a:t>
                      </a:r>
                      <a:endParaRPr lang="en-US" sz="2000" dirty="0"/>
                    </a:p>
                  </a:txBody>
                  <a:tcPr/>
                </a:tc>
                <a:tc>
                  <a:txBody>
                    <a:bodyPr/>
                    <a:lstStyle/>
                    <a:p>
                      <a:r>
                        <a:rPr lang="en-GB" sz="2000" dirty="0"/>
                        <a:t>C</a:t>
                      </a:r>
                      <a:endParaRPr lang="en-US" sz="2000" dirty="0"/>
                    </a:p>
                  </a:txBody>
                  <a:tcPr/>
                </a:tc>
                <a:tc>
                  <a:txBody>
                    <a:bodyPr/>
                    <a:lstStyle/>
                    <a:p>
                      <a:r>
                        <a:rPr lang="en-GB" sz="2000" dirty="0"/>
                        <a:t>E</a:t>
                      </a:r>
                      <a:endParaRPr lang="en-US" sz="2000" dirty="0"/>
                    </a:p>
                  </a:txBody>
                  <a:tcPr/>
                </a:tc>
                <a:tc>
                  <a:txBody>
                    <a:bodyPr/>
                    <a:lstStyle/>
                    <a:p>
                      <a:r>
                        <a:rPr lang="en-GB" sz="2000" dirty="0"/>
                        <a:t>(T&amp;A)</a:t>
                      </a:r>
                      <a:endParaRPr lang="en-US" sz="2000" dirty="0"/>
                    </a:p>
                  </a:txBody>
                  <a:tcPr/>
                </a:tc>
                <a:tc>
                  <a:txBody>
                    <a:bodyPr/>
                    <a:lstStyle/>
                    <a:p>
                      <a:r>
                        <a:rPr lang="en-GB" sz="2000" dirty="0"/>
                        <a:t>-&gt;</a:t>
                      </a:r>
                      <a:endParaRPr lang="en-US" sz="2000" dirty="0"/>
                    </a:p>
                  </a:txBody>
                  <a:tcPr/>
                </a:tc>
                <a:tc>
                  <a:txBody>
                    <a:bodyPr/>
                    <a:lstStyle/>
                    <a:p>
                      <a:r>
                        <a:rPr lang="en-GB" sz="2000" dirty="0"/>
                        <a:t>(C-&gt;E)</a:t>
                      </a:r>
                      <a:endParaRPr lang="en-US" sz="2000" dirty="0"/>
                    </a:p>
                  </a:txBody>
                  <a:tcPr/>
                </a:tc>
                <a:tc>
                  <a:txBody>
                    <a:bodyPr/>
                    <a:lstStyle/>
                    <a:p>
                      <a:r>
                        <a:rPr lang="en-GB" sz="2000" dirty="0"/>
                        <a:t>C &amp; ~E</a:t>
                      </a:r>
                      <a:endParaRPr lang="en-US" sz="2000" dirty="0"/>
                    </a:p>
                  </a:txBody>
                  <a:tcPr/>
                </a:tc>
                <a:tc>
                  <a:txBody>
                    <a:bodyPr/>
                    <a:lstStyle/>
                    <a:p>
                      <a:r>
                        <a:rPr lang="en-GB" sz="2000" dirty="0"/>
                        <a:t>~T</a:t>
                      </a:r>
                      <a:endParaRPr lang="en-US" sz="2000" dirty="0"/>
                    </a:p>
                  </a:txBody>
                  <a:tcPr/>
                </a:tc>
                <a:extLst>
                  <a:ext uri="{0D108BD9-81ED-4DB2-BD59-A6C34878D82A}">
                    <a16:rowId xmlns:a16="http://schemas.microsoft.com/office/drawing/2014/main" val="406927863"/>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423339032"/>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1677459793"/>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132694580"/>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3757355385"/>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721654335"/>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highlight>
                            <a:srgbClr val="FF0000"/>
                          </a:highlight>
                        </a:rPr>
                        <a:t>1</a:t>
                      </a:r>
                      <a:endParaRPr lang="en-US" sz="1000" b="1" dirty="0">
                        <a:highlight>
                          <a:srgbClr val="FF0000"/>
                        </a:highlight>
                      </a:endParaRPr>
                    </a:p>
                  </a:txBody>
                  <a:tcPr/>
                </a:tc>
                <a:tc>
                  <a:txBody>
                    <a:bodyPr/>
                    <a:lstStyle/>
                    <a:p>
                      <a:r>
                        <a:rPr lang="en-GB" sz="1000" dirty="0"/>
                        <a:t>0</a:t>
                      </a:r>
                      <a:endParaRPr lang="en-US" sz="1000" dirty="0"/>
                    </a:p>
                  </a:txBody>
                  <a:tcPr/>
                </a:tc>
                <a:tc>
                  <a:txBody>
                    <a:bodyPr/>
                    <a:lstStyle/>
                    <a:p>
                      <a:r>
                        <a:rPr lang="en-GB" sz="1000" b="1" dirty="0">
                          <a:highlight>
                            <a:srgbClr val="FF0000"/>
                          </a:highlight>
                        </a:rPr>
                        <a:t>1</a:t>
                      </a:r>
                      <a:endParaRPr lang="en-US" sz="1000" b="1" dirty="0">
                        <a:highlight>
                          <a:srgbClr val="FF0000"/>
                        </a:highlight>
                      </a:endParaRPr>
                    </a:p>
                  </a:txBody>
                  <a:tcPr/>
                </a:tc>
                <a:tc>
                  <a:txBody>
                    <a:bodyPr/>
                    <a:lstStyle/>
                    <a:p>
                      <a:r>
                        <a:rPr lang="en-GB" sz="1000" b="1" dirty="0">
                          <a:highlight>
                            <a:srgbClr val="FF0000"/>
                          </a:highlight>
                        </a:rPr>
                        <a:t>0</a:t>
                      </a:r>
                      <a:endParaRPr lang="en-US" sz="1000" b="1" dirty="0">
                        <a:highlight>
                          <a:srgbClr val="FF0000"/>
                        </a:highlight>
                      </a:endParaRPr>
                    </a:p>
                  </a:txBody>
                  <a:tcPr/>
                </a:tc>
                <a:extLst>
                  <a:ext uri="{0D108BD9-81ED-4DB2-BD59-A6C34878D82A}">
                    <a16:rowId xmlns:a16="http://schemas.microsoft.com/office/drawing/2014/main" val="235325298"/>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3548035818"/>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1709954473"/>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528693373"/>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949240514"/>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4123019782"/>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984222143"/>
                  </a:ext>
                </a:extLst>
              </a:tr>
              <a:tr h="275575">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3752046607"/>
                  </a:ext>
                </a:extLst>
              </a:tr>
              <a:tr h="275575">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546820232"/>
                  </a:ext>
                </a:extLst>
              </a:tr>
              <a:tr h="339749">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842768684"/>
                  </a:ext>
                </a:extLst>
              </a:tr>
              <a:tr h="339749">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3613785897"/>
                  </a:ext>
                </a:extLst>
              </a:tr>
            </a:tbl>
          </a:graphicData>
        </a:graphic>
      </p:graphicFrame>
    </p:spTree>
    <p:extLst>
      <p:ext uri="{BB962C8B-B14F-4D97-AF65-F5344CB8AC3E}">
        <p14:creationId xmlns:p14="http://schemas.microsoft.com/office/powerpoint/2010/main" val="7366104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lnSpcReduction="10000"/>
          </a:bodyPr>
          <a:lstStyle/>
          <a:p>
            <a:r>
              <a:rPr lang="en-GB" dirty="0"/>
              <a:t>Adjust the schema appropriately</a:t>
            </a:r>
          </a:p>
          <a:p>
            <a:r>
              <a:rPr lang="en-GB" dirty="0"/>
              <a:t>This formulation, is valid:</a:t>
            </a:r>
          </a:p>
          <a:p>
            <a:pPr lvl="1"/>
            <a:r>
              <a:rPr lang="en-GB" dirty="0"/>
              <a:t>P1. If theory T is true, and if assumption A is true, then if condition C obtains, effect E is observed. </a:t>
            </a:r>
          </a:p>
          <a:p>
            <a:pPr lvl="1"/>
            <a:r>
              <a:rPr lang="en-GB" dirty="0"/>
              <a:t>P2. Condition C obtains, but effect E is not observed. </a:t>
            </a:r>
          </a:p>
          <a:p>
            <a:pPr lvl="1"/>
            <a:r>
              <a:rPr lang="en-GB" dirty="0"/>
              <a:t>C. Special relativity is false, </a:t>
            </a:r>
            <a:r>
              <a:rPr lang="en-GB" b="1" dirty="0"/>
              <a:t>or assumption A is false.</a:t>
            </a:r>
          </a:p>
          <a:p>
            <a:endParaRPr lang="en-US" dirty="0"/>
          </a:p>
        </p:txBody>
      </p:sp>
    </p:spTree>
    <p:extLst>
      <p:ext uri="{BB962C8B-B14F-4D97-AF65-F5344CB8AC3E}">
        <p14:creationId xmlns:p14="http://schemas.microsoft.com/office/powerpoint/2010/main" val="4273162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5" name="Content Placeholder 4">
            <a:extLst>
              <a:ext uri="{FF2B5EF4-FFF2-40B4-BE49-F238E27FC236}">
                <a16:creationId xmlns:a16="http://schemas.microsoft.com/office/drawing/2014/main" id="{D25F7E15-0220-49D9-8FB9-FB1079B087DA}"/>
              </a:ext>
            </a:extLst>
          </p:cNvPr>
          <p:cNvSpPr>
            <a:spLocks noGrp="1"/>
          </p:cNvSpPr>
          <p:nvPr>
            <p:ph idx="1"/>
          </p:nvPr>
        </p:nvSpPr>
        <p:spPr/>
        <p:txBody>
          <a:bodyPr/>
          <a:lstStyle/>
          <a:p>
            <a:endParaRPr lang="en-US"/>
          </a:p>
        </p:txBody>
      </p:sp>
      <p:graphicFrame>
        <p:nvGraphicFramePr>
          <p:cNvPr id="3" name="Content Placeholder 6">
            <a:extLst>
              <a:ext uri="{FF2B5EF4-FFF2-40B4-BE49-F238E27FC236}">
                <a16:creationId xmlns:a16="http://schemas.microsoft.com/office/drawing/2014/main" id="{66D52593-EE43-4D00-A239-7A6696E1FAE6}"/>
              </a:ext>
            </a:extLst>
          </p:cNvPr>
          <p:cNvGraphicFramePr>
            <a:graphicFrameLocks/>
          </p:cNvGraphicFramePr>
          <p:nvPr>
            <p:extLst>
              <p:ext uri="{D42A27DB-BD31-4B8C-83A1-F6EECF244321}">
                <p14:modId xmlns:p14="http://schemas.microsoft.com/office/powerpoint/2010/main" val="2589148851"/>
              </p:ext>
            </p:extLst>
          </p:nvPr>
        </p:nvGraphicFramePr>
        <p:xfrm>
          <a:off x="2358972" y="1417639"/>
          <a:ext cx="9467121" cy="4903308"/>
        </p:xfrm>
        <a:graphic>
          <a:graphicData uri="http://schemas.openxmlformats.org/drawingml/2006/table">
            <a:tbl>
              <a:tblPr firstRow="1" bandRow="1">
                <a:tableStyleId>{5C22544A-7EE6-4342-B048-85BDC9FD1C3A}</a:tableStyleId>
              </a:tblPr>
              <a:tblGrid>
                <a:gridCol w="1045921">
                  <a:extLst>
                    <a:ext uri="{9D8B030D-6E8A-4147-A177-3AD203B41FA5}">
                      <a16:colId xmlns:a16="http://schemas.microsoft.com/office/drawing/2014/main" val="1541721583"/>
                    </a:ext>
                  </a:extLst>
                </a:gridCol>
                <a:gridCol w="1052650">
                  <a:extLst>
                    <a:ext uri="{9D8B030D-6E8A-4147-A177-3AD203B41FA5}">
                      <a16:colId xmlns:a16="http://schemas.microsoft.com/office/drawing/2014/main" val="3972158361"/>
                    </a:ext>
                  </a:extLst>
                </a:gridCol>
                <a:gridCol w="1052650">
                  <a:extLst>
                    <a:ext uri="{9D8B030D-6E8A-4147-A177-3AD203B41FA5}">
                      <a16:colId xmlns:a16="http://schemas.microsoft.com/office/drawing/2014/main" val="1114629297"/>
                    </a:ext>
                  </a:extLst>
                </a:gridCol>
                <a:gridCol w="1052650">
                  <a:extLst>
                    <a:ext uri="{9D8B030D-6E8A-4147-A177-3AD203B41FA5}">
                      <a16:colId xmlns:a16="http://schemas.microsoft.com/office/drawing/2014/main" val="1271589852"/>
                    </a:ext>
                  </a:extLst>
                </a:gridCol>
                <a:gridCol w="1052650">
                  <a:extLst>
                    <a:ext uri="{9D8B030D-6E8A-4147-A177-3AD203B41FA5}">
                      <a16:colId xmlns:a16="http://schemas.microsoft.com/office/drawing/2014/main" val="323626584"/>
                    </a:ext>
                  </a:extLst>
                </a:gridCol>
                <a:gridCol w="1052650">
                  <a:extLst>
                    <a:ext uri="{9D8B030D-6E8A-4147-A177-3AD203B41FA5}">
                      <a16:colId xmlns:a16="http://schemas.microsoft.com/office/drawing/2014/main" val="2267495767"/>
                    </a:ext>
                  </a:extLst>
                </a:gridCol>
                <a:gridCol w="1053224">
                  <a:extLst>
                    <a:ext uri="{9D8B030D-6E8A-4147-A177-3AD203B41FA5}">
                      <a16:colId xmlns:a16="http://schemas.microsoft.com/office/drawing/2014/main" val="1129260715"/>
                    </a:ext>
                  </a:extLst>
                </a:gridCol>
                <a:gridCol w="1052076">
                  <a:extLst>
                    <a:ext uri="{9D8B030D-6E8A-4147-A177-3AD203B41FA5}">
                      <a16:colId xmlns:a16="http://schemas.microsoft.com/office/drawing/2014/main" val="3964056229"/>
                    </a:ext>
                  </a:extLst>
                </a:gridCol>
                <a:gridCol w="1052650">
                  <a:extLst>
                    <a:ext uri="{9D8B030D-6E8A-4147-A177-3AD203B41FA5}">
                      <a16:colId xmlns:a16="http://schemas.microsoft.com/office/drawing/2014/main" val="2242367719"/>
                    </a:ext>
                  </a:extLst>
                </a:gridCol>
              </a:tblGrid>
              <a:tr h="339749">
                <a:tc>
                  <a:txBody>
                    <a:bodyPr/>
                    <a:lstStyle/>
                    <a:p>
                      <a:r>
                        <a:rPr lang="en-GB" sz="1800" dirty="0"/>
                        <a:t>T</a:t>
                      </a:r>
                      <a:endParaRPr lang="en-US" sz="1800" dirty="0"/>
                    </a:p>
                  </a:txBody>
                  <a:tcPr/>
                </a:tc>
                <a:tc>
                  <a:txBody>
                    <a:bodyPr/>
                    <a:lstStyle/>
                    <a:p>
                      <a:r>
                        <a:rPr lang="en-GB" sz="1800" dirty="0"/>
                        <a:t>A</a:t>
                      </a:r>
                      <a:endParaRPr lang="en-US" sz="1800" dirty="0"/>
                    </a:p>
                  </a:txBody>
                  <a:tcPr/>
                </a:tc>
                <a:tc>
                  <a:txBody>
                    <a:bodyPr/>
                    <a:lstStyle/>
                    <a:p>
                      <a:r>
                        <a:rPr lang="en-GB" sz="1800" dirty="0"/>
                        <a:t>C</a:t>
                      </a:r>
                      <a:endParaRPr lang="en-US" sz="1800" dirty="0"/>
                    </a:p>
                  </a:txBody>
                  <a:tcPr/>
                </a:tc>
                <a:tc>
                  <a:txBody>
                    <a:bodyPr/>
                    <a:lstStyle/>
                    <a:p>
                      <a:r>
                        <a:rPr lang="en-GB" sz="1800" dirty="0"/>
                        <a:t>E</a:t>
                      </a:r>
                      <a:endParaRPr lang="en-US" sz="1800" dirty="0"/>
                    </a:p>
                  </a:txBody>
                  <a:tcPr/>
                </a:tc>
                <a:tc>
                  <a:txBody>
                    <a:bodyPr/>
                    <a:lstStyle/>
                    <a:p>
                      <a:r>
                        <a:rPr lang="en-GB" sz="1800" dirty="0"/>
                        <a:t>(T&amp;A)</a:t>
                      </a:r>
                      <a:endParaRPr lang="en-US" sz="1800" dirty="0"/>
                    </a:p>
                  </a:txBody>
                  <a:tcPr/>
                </a:tc>
                <a:tc>
                  <a:txBody>
                    <a:bodyPr/>
                    <a:lstStyle/>
                    <a:p>
                      <a:r>
                        <a:rPr lang="en-GB" sz="1800" dirty="0"/>
                        <a:t>-&gt;</a:t>
                      </a:r>
                      <a:endParaRPr lang="en-US" sz="1800" dirty="0"/>
                    </a:p>
                  </a:txBody>
                  <a:tcPr/>
                </a:tc>
                <a:tc>
                  <a:txBody>
                    <a:bodyPr/>
                    <a:lstStyle/>
                    <a:p>
                      <a:r>
                        <a:rPr lang="en-GB" sz="1800" dirty="0"/>
                        <a:t>(C-&gt;E)</a:t>
                      </a:r>
                      <a:endParaRPr lang="en-US" sz="1800" dirty="0"/>
                    </a:p>
                  </a:txBody>
                  <a:tcPr/>
                </a:tc>
                <a:tc>
                  <a:txBody>
                    <a:bodyPr/>
                    <a:lstStyle/>
                    <a:p>
                      <a:r>
                        <a:rPr lang="en-GB" sz="1800" dirty="0"/>
                        <a:t>C &amp; ~E</a:t>
                      </a:r>
                      <a:endParaRPr lang="en-US" sz="1800" dirty="0"/>
                    </a:p>
                  </a:txBody>
                  <a:tcPr/>
                </a:tc>
                <a:tc>
                  <a:txBody>
                    <a:bodyPr/>
                    <a:lstStyle/>
                    <a:p>
                      <a:r>
                        <a:rPr lang="en-GB" sz="1800" dirty="0"/>
                        <a:t>~T v ~A</a:t>
                      </a:r>
                      <a:endParaRPr lang="en-US" sz="1800" dirty="0"/>
                    </a:p>
                  </a:txBody>
                  <a:tcPr/>
                </a:tc>
                <a:extLst>
                  <a:ext uri="{0D108BD9-81ED-4DB2-BD59-A6C34878D82A}">
                    <a16:rowId xmlns:a16="http://schemas.microsoft.com/office/drawing/2014/main" val="406927863"/>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423339032"/>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1677459793"/>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132694580"/>
                  </a:ext>
                </a:extLst>
              </a:tr>
              <a:tr h="275575">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0</a:t>
                      </a:r>
                      <a:endParaRPr lang="en-US" sz="1000" b="1" dirty="0"/>
                    </a:p>
                  </a:txBody>
                  <a:tcPr/>
                </a:tc>
                <a:extLst>
                  <a:ext uri="{0D108BD9-81ED-4DB2-BD59-A6C34878D82A}">
                    <a16:rowId xmlns:a16="http://schemas.microsoft.com/office/drawing/2014/main" val="3757355385"/>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721654335"/>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35325298"/>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3548035818"/>
                  </a:ext>
                </a:extLst>
              </a:tr>
              <a:tr h="275575">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1709954473"/>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528693373"/>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949240514"/>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4123019782"/>
                  </a:ext>
                </a:extLst>
              </a:tr>
              <a:tr h="275575">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984222143"/>
                  </a:ext>
                </a:extLst>
              </a:tr>
              <a:tr h="275575">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3752046607"/>
                  </a:ext>
                </a:extLst>
              </a:tr>
              <a:tr h="275575">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2546820232"/>
                  </a:ext>
                </a:extLst>
              </a:tr>
              <a:tr h="339749">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1</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842768684"/>
                  </a:ext>
                </a:extLst>
              </a:tr>
              <a:tr h="339749">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dirty="0"/>
                        <a:t>0</a:t>
                      </a:r>
                      <a:endParaRPr lang="en-US" sz="1000" dirty="0"/>
                    </a:p>
                  </a:txBody>
                  <a:tcPr/>
                </a:tc>
                <a:tc>
                  <a:txBody>
                    <a:bodyPr/>
                    <a:lstStyle/>
                    <a:p>
                      <a:r>
                        <a:rPr lang="en-GB" sz="1000" b="1" dirty="0"/>
                        <a:t>1</a:t>
                      </a:r>
                      <a:endParaRPr lang="en-US" sz="1000" b="1" dirty="0"/>
                    </a:p>
                  </a:txBody>
                  <a:tcPr/>
                </a:tc>
                <a:tc>
                  <a:txBody>
                    <a:bodyPr/>
                    <a:lstStyle/>
                    <a:p>
                      <a:r>
                        <a:rPr lang="en-GB" sz="1000" dirty="0"/>
                        <a:t>1</a:t>
                      </a:r>
                      <a:endParaRPr lang="en-US" sz="1000" dirty="0"/>
                    </a:p>
                  </a:txBody>
                  <a:tcPr/>
                </a:tc>
                <a:tc>
                  <a:txBody>
                    <a:bodyPr/>
                    <a:lstStyle/>
                    <a:p>
                      <a:r>
                        <a:rPr lang="en-GB" sz="1000" b="1" dirty="0"/>
                        <a:t>0</a:t>
                      </a:r>
                      <a:endParaRPr lang="en-US" sz="1000" b="1" dirty="0"/>
                    </a:p>
                  </a:txBody>
                  <a:tcPr/>
                </a:tc>
                <a:tc>
                  <a:txBody>
                    <a:bodyPr/>
                    <a:lstStyle/>
                    <a:p>
                      <a:r>
                        <a:rPr lang="en-GB" sz="1000" b="1" dirty="0"/>
                        <a:t>1</a:t>
                      </a:r>
                      <a:endParaRPr lang="en-US" sz="1000" b="1" dirty="0"/>
                    </a:p>
                  </a:txBody>
                  <a:tcPr/>
                </a:tc>
                <a:extLst>
                  <a:ext uri="{0D108BD9-81ED-4DB2-BD59-A6C34878D82A}">
                    <a16:rowId xmlns:a16="http://schemas.microsoft.com/office/drawing/2014/main" val="3613785897"/>
                  </a:ext>
                </a:extLst>
              </a:tr>
            </a:tbl>
          </a:graphicData>
        </a:graphic>
      </p:graphicFrame>
    </p:spTree>
    <p:extLst>
      <p:ext uri="{BB962C8B-B14F-4D97-AF65-F5344CB8AC3E}">
        <p14:creationId xmlns:p14="http://schemas.microsoft.com/office/powerpoint/2010/main" val="615292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Recap on deduction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85000" lnSpcReduction="20000"/>
          </a:bodyPr>
          <a:lstStyle/>
          <a:p>
            <a:pPr marL="0" indent="0">
              <a:buNone/>
            </a:pPr>
            <a:endParaRPr lang="en-US" dirty="0"/>
          </a:p>
          <a:p>
            <a:r>
              <a:rPr lang="en-US" dirty="0"/>
              <a:t>Deductive reasoning is </a:t>
            </a:r>
            <a:r>
              <a:rPr lang="en-US" i="1" dirty="0"/>
              <a:t>truth preserving. </a:t>
            </a:r>
          </a:p>
          <a:p>
            <a:r>
              <a:rPr lang="en-US" dirty="0"/>
              <a:t>That is, when an argument is </a:t>
            </a:r>
            <a:r>
              <a:rPr lang="en-US" i="1" dirty="0"/>
              <a:t>deductively valid</a:t>
            </a:r>
            <a:r>
              <a:rPr lang="en-US" dirty="0"/>
              <a:t>, and the premises are </a:t>
            </a:r>
            <a:r>
              <a:rPr lang="en-US" i="1" dirty="0"/>
              <a:t>true</a:t>
            </a:r>
            <a:r>
              <a:rPr lang="en-US" dirty="0"/>
              <a:t>, we can be guaranteed that the conclusion is also true. </a:t>
            </a:r>
          </a:p>
          <a:p>
            <a:r>
              <a:rPr lang="en-US" dirty="0"/>
              <a:t>In this way, we can reach novel truths, just by application of logical rules to truths we’re already aware of. </a:t>
            </a:r>
          </a:p>
          <a:p>
            <a:r>
              <a:rPr lang="en-US" dirty="0"/>
              <a:t>Mathematics exemplifies the greatest successes of the use of this model. </a:t>
            </a:r>
          </a:p>
          <a:p>
            <a:endParaRPr lang="en-US" dirty="0"/>
          </a:p>
        </p:txBody>
      </p:sp>
    </p:spTree>
    <p:extLst>
      <p:ext uri="{BB962C8B-B14F-4D97-AF65-F5344CB8AC3E}">
        <p14:creationId xmlns:p14="http://schemas.microsoft.com/office/powerpoint/2010/main" val="4020643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77500" lnSpcReduction="20000"/>
          </a:bodyPr>
          <a:lstStyle/>
          <a:p>
            <a:pPr lvl="1"/>
            <a:r>
              <a:rPr lang="en-GB" dirty="0"/>
              <a:t>P1. If theory T is true, and if assumption A is true, then if condition C obtains, effect E is observed. </a:t>
            </a:r>
          </a:p>
          <a:p>
            <a:pPr lvl="1"/>
            <a:r>
              <a:rPr lang="en-GB" dirty="0"/>
              <a:t>P2. Condition C obtains, but effect E is not observed. </a:t>
            </a:r>
          </a:p>
          <a:p>
            <a:pPr lvl="1"/>
            <a:r>
              <a:rPr lang="en-GB" dirty="0"/>
              <a:t>C. Theory T is false, or assumption A is false.</a:t>
            </a:r>
          </a:p>
          <a:p>
            <a:r>
              <a:rPr lang="en-GB" dirty="0"/>
              <a:t>The problem with this second formulation, however, is that we’re no longer required to accept the falsity of T. </a:t>
            </a:r>
          </a:p>
          <a:p>
            <a:r>
              <a:rPr lang="en-GB" dirty="0"/>
              <a:t>As a result, we could always build in assumptions that we could ‘rest the blame’ on, so to speak.</a:t>
            </a:r>
          </a:p>
          <a:p>
            <a:r>
              <a:rPr lang="en-GB" dirty="0"/>
              <a:t>That is, we could lay the fault for the failed prediction with the assumption, rather than the theory.</a:t>
            </a:r>
          </a:p>
          <a:p>
            <a:endParaRPr lang="en-US" dirty="0"/>
          </a:p>
        </p:txBody>
      </p:sp>
    </p:spTree>
    <p:extLst>
      <p:ext uri="{BB962C8B-B14F-4D97-AF65-F5344CB8AC3E}">
        <p14:creationId xmlns:p14="http://schemas.microsoft.com/office/powerpoint/2010/main" val="24345581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85000" lnSpcReduction="10000"/>
          </a:bodyPr>
          <a:lstStyle/>
          <a:p>
            <a:r>
              <a:rPr lang="en-GB" dirty="0"/>
              <a:t>And in many cases, these assumptions won’t be as ridiculous. For example:</a:t>
            </a:r>
          </a:p>
          <a:p>
            <a:r>
              <a:rPr lang="en-US" dirty="0"/>
              <a:t>According to Newtonian mechanics, two objects </a:t>
            </a:r>
            <a:r>
              <a:rPr lang="en-US" i="1" dirty="0"/>
              <a:t>a </a:t>
            </a:r>
            <a:r>
              <a:rPr lang="en-US" dirty="0"/>
              <a:t>and </a:t>
            </a:r>
            <a:r>
              <a:rPr lang="en-US" i="1" dirty="0"/>
              <a:t>b, </a:t>
            </a:r>
            <a:r>
              <a:rPr lang="en-US" dirty="0"/>
              <a:t>if released at the same time from the same height, will hit the ground at the same time. </a:t>
            </a:r>
          </a:p>
          <a:p>
            <a:r>
              <a:rPr lang="en-US" dirty="0"/>
              <a:t>That is, unless any wind resistance that slows their fall. </a:t>
            </a:r>
          </a:p>
          <a:p>
            <a:r>
              <a:rPr lang="en-US" dirty="0"/>
              <a:t>If there is no atmosphere, a feather and a cannonball will fall at the same speed. </a:t>
            </a:r>
          </a:p>
        </p:txBody>
      </p:sp>
    </p:spTree>
    <p:extLst>
      <p:ext uri="{BB962C8B-B14F-4D97-AF65-F5344CB8AC3E}">
        <p14:creationId xmlns:p14="http://schemas.microsoft.com/office/powerpoint/2010/main" val="37619658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92500" lnSpcReduction="20000"/>
          </a:bodyPr>
          <a:lstStyle/>
          <a:p>
            <a:r>
              <a:rPr lang="en-GB" dirty="0"/>
              <a:t>If we plug this into the theory:</a:t>
            </a:r>
          </a:p>
          <a:p>
            <a:pPr lvl="1"/>
            <a:r>
              <a:rPr lang="en-GB" dirty="0"/>
              <a:t>P1. If </a:t>
            </a:r>
            <a:r>
              <a:rPr lang="en-GB" b="1" dirty="0"/>
              <a:t>theory T</a:t>
            </a:r>
            <a:r>
              <a:rPr lang="en-GB" dirty="0"/>
              <a:t> (</a:t>
            </a:r>
            <a:r>
              <a:rPr lang="en-GB" i="1" dirty="0"/>
              <a:t>Newtonian Mechanics)</a:t>
            </a:r>
            <a:r>
              <a:rPr lang="en-GB" dirty="0"/>
              <a:t> is true, and if </a:t>
            </a:r>
            <a:r>
              <a:rPr lang="en-GB" b="1" dirty="0"/>
              <a:t>assumption A</a:t>
            </a:r>
            <a:r>
              <a:rPr lang="en-GB" dirty="0"/>
              <a:t> (</a:t>
            </a:r>
            <a:r>
              <a:rPr lang="en-GB" i="1" dirty="0"/>
              <a:t>air resistance doesn’t slow the fall of objects </a:t>
            </a:r>
            <a:r>
              <a:rPr lang="en-GB" dirty="0"/>
              <a:t>a</a:t>
            </a:r>
            <a:r>
              <a:rPr lang="en-GB" i="1" dirty="0"/>
              <a:t> and </a:t>
            </a:r>
            <a:r>
              <a:rPr lang="en-GB" dirty="0"/>
              <a:t>b) is true, then if </a:t>
            </a:r>
            <a:r>
              <a:rPr lang="en-GB" b="1" dirty="0"/>
              <a:t>condition C</a:t>
            </a:r>
            <a:r>
              <a:rPr lang="en-GB" dirty="0"/>
              <a:t> (</a:t>
            </a:r>
            <a:r>
              <a:rPr lang="en-GB" i="1" dirty="0"/>
              <a:t>we drop objects a and b from the same height simultaneously</a:t>
            </a:r>
            <a:r>
              <a:rPr lang="en-GB" dirty="0"/>
              <a:t>) obtains, </a:t>
            </a:r>
            <a:r>
              <a:rPr lang="en-GB" b="1" dirty="0"/>
              <a:t>effect E</a:t>
            </a:r>
            <a:r>
              <a:rPr lang="en-GB" dirty="0"/>
              <a:t> (</a:t>
            </a:r>
            <a:r>
              <a:rPr lang="en-GB" i="1" dirty="0"/>
              <a:t>objects </a:t>
            </a:r>
            <a:r>
              <a:rPr lang="en-GB" dirty="0"/>
              <a:t>a</a:t>
            </a:r>
            <a:r>
              <a:rPr lang="en-GB" i="1" dirty="0"/>
              <a:t> and </a:t>
            </a:r>
            <a:r>
              <a:rPr lang="en-GB" dirty="0"/>
              <a:t>b</a:t>
            </a:r>
            <a:r>
              <a:rPr lang="en-GB" i="1" dirty="0"/>
              <a:t> hit the ground at the same tim</a:t>
            </a:r>
            <a:r>
              <a:rPr lang="en-GB" dirty="0"/>
              <a:t>e) is observed. </a:t>
            </a:r>
          </a:p>
          <a:p>
            <a:pPr lvl="1"/>
            <a:r>
              <a:rPr lang="en-GB" dirty="0"/>
              <a:t>P2. </a:t>
            </a:r>
            <a:r>
              <a:rPr lang="en-GB" b="1" dirty="0"/>
              <a:t>Condition C</a:t>
            </a:r>
            <a:r>
              <a:rPr lang="en-GB" dirty="0"/>
              <a:t> obtains, but </a:t>
            </a:r>
            <a:r>
              <a:rPr lang="en-GB" b="1" dirty="0"/>
              <a:t>effect E</a:t>
            </a:r>
            <a:r>
              <a:rPr lang="en-GB" dirty="0"/>
              <a:t> is not observed. </a:t>
            </a:r>
          </a:p>
          <a:p>
            <a:pPr lvl="1"/>
            <a:r>
              <a:rPr lang="en-GB" dirty="0"/>
              <a:t>C. </a:t>
            </a:r>
            <a:r>
              <a:rPr lang="en-GB" b="1" dirty="0"/>
              <a:t>Theory T</a:t>
            </a:r>
            <a:r>
              <a:rPr lang="en-GB" dirty="0"/>
              <a:t> is false, or </a:t>
            </a:r>
            <a:r>
              <a:rPr lang="en-GB" b="1" dirty="0"/>
              <a:t>assumption A</a:t>
            </a:r>
            <a:r>
              <a:rPr lang="en-GB" dirty="0"/>
              <a:t> is false.</a:t>
            </a:r>
          </a:p>
          <a:p>
            <a:endParaRPr lang="en-US" dirty="0"/>
          </a:p>
        </p:txBody>
      </p:sp>
    </p:spTree>
    <p:extLst>
      <p:ext uri="{BB962C8B-B14F-4D97-AF65-F5344CB8AC3E}">
        <p14:creationId xmlns:p14="http://schemas.microsoft.com/office/powerpoint/2010/main" val="36718113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70000" lnSpcReduction="20000"/>
          </a:bodyPr>
          <a:lstStyle/>
          <a:p>
            <a:r>
              <a:rPr lang="en-GB" dirty="0"/>
              <a:t>The problem here, however, is that, in other circumstances, we can build in whatever assumptions we want (that we can blame for the failure of the predicted effect to occur)</a:t>
            </a:r>
          </a:p>
          <a:p>
            <a:r>
              <a:rPr lang="en-GB" dirty="0"/>
              <a:t>Those assumptions may grow increasingly outlandish </a:t>
            </a:r>
          </a:p>
          <a:p>
            <a:r>
              <a:rPr lang="en-GB" dirty="0"/>
              <a:t>Imagine for example, someone claims they are amazing at football, and who comes up with increasingly tortured excuses for why, when you see them play, they’re rubbish.</a:t>
            </a:r>
          </a:p>
          <a:p>
            <a:r>
              <a:rPr lang="en-GB" dirty="0"/>
              <a:t>Though it might be obvious to us, there’s no non-arbitrary criteria for us to use that says that the theory (that they’re good at football) is false, rather than the assumption (the fact that they got up too early, have a headache, sun got in their eyes, etc.) </a:t>
            </a:r>
          </a:p>
        </p:txBody>
      </p:sp>
    </p:spTree>
    <p:extLst>
      <p:ext uri="{BB962C8B-B14F-4D97-AF65-F5344CB8AC3E}">
        <p14:creationId xmlns:p14="http://schemas.microsoft.com/office/powerpoint/2010/main" val="12350469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Duhem</a:t>
            </a:r>
            <a:r>
              <a:rPr lang="en-GB" dirty="0"/>
              <a:t>-Quine</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2050676"/>
            <a:ext cx="9475285" cy="4197687"/>
          </a:xfrm>
        </p:spPr>
        <p:txBody>
          <a:bodyPr>
            <a:normAutofit fontScale="70000" lnSpcReduction="20000"/>
          </a:bodyPr>
          <a:lstStyle/>
          <a:p>
            <a:r>
              <a:rPr lang="en-GB" dirty="0"/>
              <a:t>This problem is closely related to the </a:t>
            </a:r>
            <a:r>
              <a:rPr lang="en-GB" dirty="0" err="1"/>
              <a:t>Duhem</a:t>
            </a:r>
            <a:r>
              <a:rPr lang="en-GB" dirty="0"/>
              <a:t>-Quine thesis</a:t>
            </a:r>
          </a:p>
          <a:p>
            <a:r>
              <a:rPr lang="en-GB" dirty="0"/>
              <a:t>The idea is: it’s impossible to test a hypothesis in isolation</a:t>
            </a:r>
          </a:p>
          <a:p>
            <a:r>
              <a:rPr lang="en-GB" dirty="0"/>
              <a:t>What you </a:t>
            </a:r>
            <a:r>
              <a:rPr lang="en-GB" i="1" dirty="0"/>
              <a:t>really </a:t>
            </a:r>
            <a:r>
              <a:rPr lang="en-GB" dirty="0"/>
              <a:t>do, is test the hypothesis, </a:t>
            </a:r>
            <a:r>
              <a:rPr lang="en-GB" i="1" dirty="0"/>
              <a:t>in conjunction with </a:t>
            </a:r>
            <a:r>
              <a:rPr lang="en-GB" dirty="0"/>
              <a:t>a background corpus of knowledge</a:t>
            </a:r>
          </a:p>
          <a:p>
            <a:r>
              <a:rPr lang="en-GB" dirty="0"/>
              <a:t>When the hypothesis isn’t borne out in observation, it’s impossible to tell which of the two – hypothesis, or background assumptions – have been falsified.</a:t>
            </a:r>
          </a:p>
          <a:p>
            <a:r>
              <a:rPr lang="en-GB" dirty="0"/>
              <a:t>To see this, switch ‘assumption A’ for ‘background knowledge’ in our previous schema </a:t>
            </a:r>
          </a:p>
        </p:txBody>
      </p:sp>
      <p:pic>
        <p:nvPicPr>
          <p:cNvPr id="1026" name="Picture 2" descr="undefined">
            <a:extLst>
              <a:ext uri="{FF2B5EF4-FFF2-40B4-BE49-F238E27FC236}">
                <a16:creationId xmlns:a16="http://schemas.microsoft.com/office/drawing/2014/main" id="{DCC3DF77-DB71-C1AC-D98E-CF1B00546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2576" y="345516"/>
            <a:ext cx="1251236" cy="148328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Quine, 92, was major philosopher of 20th century — Harvard Gazette">
            <a:extLst>
              <a:ext uri="{FF2B5EF4-FFF2-40B4-BE49-F238E27FC236}">
                <a16:creationId xmlns:a16="http://schemas.microsoft.com/office/drawing/2014/main" id="{968C92DF-940D-1456-127A-0CA80326B9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09893" y="272435"/>
            <a:ext cx="1093126" cy="1664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03208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err="1"/>
              <a:t>Falsificationism</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fontScale="92500"/>
          </a:bodyPr>
          <a:lstStyle/>
          <a:p>
            <a:r>
              <a:rPr lang="en-GB" dirty="0"/>
              <a:t>In summary, then, significant problems exist for </a:t>
            </a:r>
            <a:r>
              <a:rPr lang="en-GB" dirty="0" err="1"/>
              <a:t>falsificationism</a:t>
            </a:r>
            <a:r>
              <a:rPr lang="en-GB" dirty="0"/>
              <a:t>. </a:t>
            </a:r>
          </a:p>
          <a:p>
            <a:r>
              <a:rPr lang="en-GB" dirty="0"/>
              <a:t>It does however represent progress over the inductive/verification model of science.</a:t>
            </a:r>
          </a:p>
          <a:p>
            <a:r>
              <a:rPr lang="en-GB" dirty="0"/>
              <a:t>That said, it has enduring popularity, so much so that it’s probably accurate to say it’s the received view amongst contemporary scientists. </a:t>
            </a:r>
          </a:p>
        </p:txBody>
      </p:sp>
    </p:spTree>
    <p:extLst>
      <p:ext uri="{BB962C8B-B14F-4D97-AF65-F5344CB8AC3E}">
        <p14:creationId xmlns:p14="http://schemas.microsoft.com/office/powerpoint/2010/main" val="21022773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B17A-2453-49F8-9628-152419CB789A}"/>
              </a:ext>
            </a:extLst>
          </p:cNvPr>
          <p:cNvSpPr>
            <a:spLocks noGrp="1"/>
          </p:cNvSpPr>
          <p:nvPr>
            <p:ph type="title"/>
          </p:nvPr>
        </p:nvSpPr>
        <p:spPr/>
        <p:txBody>
          <a:bodyPr/>
          <a:lstStyle/>
          <a:p>
            <a:r>
              <a:rPr lang="en-GB" dirty="0"/>
              <a:t>The Empirical Cycle</a:t>
            </a:r>
            <a:endParaRPr lang="en-US" dirty="0"/>
          </a:p>
        </p:txBody>
      </p:sp>
      <p:sp>
        <p:nvSpPr>
          <p:cNvPr id="3" name="Content Placeholder 2">
            <a:extLst>
              <a:ext uri="{FF2B5EF4-FFF2-40B4-BE49-F238E27FC236}">
                <a16:creationId xmlns:a16="http://schemas.microsoft.com/office/drawing/2014/main" id="{99B63204-FB91-4C5E-A886-E2E2CC6A4C51}"/>
              </a:ext>
            </a:extLst>
          </p:cNvPr>
          <p:cNvSpPr>
            <a:spLocks noGrp="1"/>
          </p:cNvSpPr>
          <p:nvPr>
            <p:ph idx="1"/>
          </p:nvPr>
        </p:nvSpPr>
        <p:spPr>
          <a:xfrm>
            <a:off x="2350808" y="1600200"/>
            <a:ext cx="9475285" cy="4648163"/>
          </a:xfrm>
        </p:spPr>
        <p:txBody>
          <a:bodyPr>
            <a:normAutofit lnSpcReduction="10000"/>
          </a:bodyPr>
          <a:lstStyle/>
          <a:p>
            <a:r>
              <a:rPr lang="en-GB" dirty="0"/>
              <a:t>It’s a model of how science actually proceeds.</a:t>
            </a:r>
          </a:p>
          <a:p>
            <a:r>
              <a:rPr lang="en-GB" dirty="0"/>
              <a:t>Should bring together the multiple elements we’ve looked at in today’s lecture.</a:t>
            </a:r>
          </a:p>
          <a:p>
            <a:r>
              <a:rPr lang="en-GB" dirty="0"/>
              <a:t>Now, you’ll be able to point out the multiple flaws that occur within this picture. </a:t>
            </a:r>
          </a:p>
        </p:txBody>
      </p:sp>
    </p:spTree>
    <p:extLst>
      <p:ext uri="{BB962C8B-B14F-4D97-AF65-F5344CB8AC3E}">
        <p14:creationId xmlns:p14="http://schemas.microsoft.com/office/powerpoint/2010/main" val="33453723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BCE4-7C0D-4200-96E9-72909799BB22}"/>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41725E41-7DE7-462A-AF20-9ADE3463A238}"/>
              </a:ext>
            </a:extLst>
          </p:cNvPr>
          <p:cNvSpPr>
            <a:spLocks noGrp="1"/>
          </p:cNvSpPr>
          <p:nvPr>
            <p:ph idx="1"/>
          </p:nvPr>
        </p:nvSpPr>
        <p:spPr/>
        <p:txBody>
          <a:bodyPr/>
          <a:lstStyle/>
          <a:p>
            <a:r>
              <a:rPr lang="en-GB" dirty="0"/>
              <a:t>Experimentation/Observation (Phase 1)</a:t>
            </a:r>
          </a:p>
          <a:p>
            <a:r>
              <a:rPr lang="en-GB" dirty="0"/>
              <a:t>Generation (Phase 2)</a:t>
            </a:r>
          </a:p>
          <a:p>
            <a:r>
              <a:rPr lang="en-GB" dirty="0"/>
              <a:t>Prediction (Phase 3)</a:t>
            </a:r>
          </a:p>
          <a:p>
            <a:r>
              <a:rPr lang="en-GB" dirty="0"/>
              <a:t>Observation (Phase 4)</a:t>
            </a:r>
          </a:p>
          <a:p>
            <a:r>
              <a:rPr lang="en-GB" dirty="0"/>
              <a:t>Evaluation (Phase 5)</a:t>
            </a:r>
          </a:p>
        </p:txBody>
      </p:sp>
    </p:spTree>
    <p:extLst>
      <p:ext uri="{BB962C8B-B14F-4D97-AF65-F5344CB8AC3E}">
        <p14:creationId xmlns:p14="http://schemas.microsoft.com/office/powerpoint/2010/main" val="8181216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DC967-800B-4172-A8C0-564C5931501B}"/>
              </a:ext>
            </a:extLst>
          </p:cNvPr>
          <p:cNvSpPr>
            <a:spLocks noGrp="1"/>
          </p:cNvSpPr>
          <p:nvPr>
            <p:ph type="title"/>
          </p:nvPr>
        </p:nvSpPr>
        <p:spPr/>
        <p:txBody>
          <a:bodyPr/>
          <a:lstStyle/>
          <a:p>
            <a:r>
              <a:rPr lang="en-GB" dirty="0"/>
              <a:t>The Empirical Cycle</a:t>
            </a:r>
          </a:p>
        </p:txBody>
      </p:sp>
      <p:sp>
        <p:nvSpPr>
          <p:cNvPr id="3" name="Content Placeholder 2">
            <a:extLst>
              <a:ext uri="{FF2B5EF4-FFF2-40B4-BE49-F238E27FC236}">
                <a16:creationId xmlns:a16="http://schemas.microsoft.com/office/drawing/2014/main" id="{C8A29D44-471E-4D2B-A4A9-70BB986B5712}"/>
              </a:ext>
            </a:extLst>
          </p:cNvPr>
          <p:cNvSpPr>
            <a:spLocks noGrp="1"/>
          </p:cNvSpPr>
          <p:nvPr>
            <p:ph idx="1"/>
          </p:nvPr>
        </p:nvSpPr>
        <p:spPr/>
        <p:txBody>
          <a:bodyPr>
            <a:normAutofit/>
          </a:bodyPr>
          <a:lstStyle/>
          <a:p>
            <a:r>
              <a:rPr lang="en-GB" i="1" dirty="0"/>
              <a:t>Experimentation/Observation </a:t>
            </a:r>
            <a:r>
              <a:rPr lang="en-GB" dirty="0"/>
              <a:t>(Phase 1)</a:t>
            </a:r>
          </a:p>
          <a:p>
            <a:pPr lvl="1"/>
            <a:r>
              <a:rPr lang="en-GB" dirty="0"/>
              <a:t>“there is the taking in of unsolicited facts, things that come to be known by just looking around and observing the world or by ‘toying’ with experimental set-ups in a laboratory, out of curiosity, or things observed accidentally while doing experiments aimed at other matters.”</a:t>
            </a:r>
          </a:p>
          <a:p>
            <a:endParaRPr lang="en-GB" dirty="0"/>
          </a:p>
        </p:txBody>
      </p:sp>
    </p:spTree>
    <p:extLst>
      <p:ext uri="{BB962C8B-B14F-4D97-AF65-F5344CB8AC3E}">
        <p14:creationId xmlns:p14="http://schemas.microsoft.com/office/powerpoint/2010/main" val="8746106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1F3AE-759A-4674-9C75-9D329EA72009}"/>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1A8DD181-ABC8-44C2-B3F1-8522727CF954}"/>
              </a:ext>
            </a:extLst>
          </p:cNvPr>
          <p:cNvSpPr>
            <a:spLocks noGrp="1"/>
          </p:cNvSpPr>
          <p:nvPr>
            <p:ph idx="1"/>
          </p:nvPr>
        </p:nvSpPr>
        <p:spPr/>
        <p:txBody>
          <a:bodyPr/>
          <a:lstStyle/>
          <a:p>
            <a:r>
              <a:rPr lang="en-GB" i="1" dirty="0"/>
              <a:t>Generation</a:t>
            </a:r>
            <a:r>
              <a:rPr lang="en-GB" dirty="0"/>
              <a:t> (Phase 2)</a:t>
            </a:r>
          </a:p>
          <a:p>
            <a:pPr lvl="1"/>
            <a:r>
              <a:rPr lang="en-GB" dirty="0"/>
              <a:t>“This first observational phase is followed by a reasoning phase: laws, theories, mechanisms are proposed that would account for the observed facts, unify them in some respect or explain them.”</a:t>
            </a:r>
          </a:p>
          <a:p>
            <a:pPr lvl="1"/>
            <a:r>
              <a:rPr lang="en-GB" dirty="0"/>
              <a:t>What form of reasoning is going on here? Deductive or inductive?</a:t>
            </a:r>
          </a:p>
          <a:p>
            <a:endParaRPr lang="en-GB" dirty="0"/>
          </a:p>
        </p:txBody>
      </p:sp>
    </p:spTree>
    <p:extLst>
      <p:ext uri="{BB962C8B-B14F-4D97-AF65-F5344CB8AC3E}">
        <p14:creationId xmlns:p14="http://schemas.microsoft.com/office/powerpoint/2010/main" val="604462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lnSpcReduction="10000"/>
          </a:bodyPr>
          <a:lstStyle/>
          <a:p>
            <a:pPr marL="0" indent="0">
              <a:buNone/>
            </a:pPr>
            <a:endParaRPr lang="en-US" dirty="0"/>
          </a:p>
          <a:p>
            <a:r>
              <a:rPr lang="en-US" dirty="0"/>
              <a:t>Scientific reasoning, however, is much more reliant on inductive reasoning.</a:t>
            </a:r>
          </a:p>
          <a:p>
            <a:r>
              <a:rPr lang="en-US" dirty="0"/>
              <a:t>Inductive reasoning is on far shakier ground. </a:t>
            </a:r>
          </a:p>
          <a:p>
            <a:r>
              <a:rPr lang="en-US" dirty="0"/>
              <a:t>The truth of the premises, in an inductively valid argument, </a:t>
            </a:r>
            <a:r>
              <a:rPr lang="en-US" b="1" i="1" dirty="0"/>
              <a:t>DO NOT </a:t>
            </a:r>
            <a:r>
              <a:rPr lang="en-US" dirty="0"/>
              <a:t>guarantee the truth of the conclusion. </a:t>
            </a:r>
          </a:p>
          <a:p>
            <a:endParaRPr lang="en-US" dirty="0"/>
          </a:p>
        </p:txBody>
      </p:sp>
    </p:spTree>
    <p:extLst>
      <p:ext uri="{BB962C8B-B14F-4D97-AF65-F5344CB8AC3E}">
        <p14:creationId xmlns:p14="http://schemas.microsoft.com/office/powerpoint/2010/main" val="36318658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BC860-67F7-4E44-A999-32AEE173BF3F}"/>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A09BC683-1204-4F33-BDE3-749521B4C0E4}"/>
              </a:ext>
            </a:extLst>
          </p:cNvPr>
          <p:cNvSpPr>
            <a:spLocks noGrp="1"/>
          </p:cNvSpPr>
          <p:nvPr>
            <p:ph idx="1"/>
          </p:nvPr>
        </p:nvSpPr>
        <p:spPr/>
        <p:txBody>
          <a:bodyPr>
            <a:normAutofit fontScale="92500" lnSpcReduction="10000"/>
          </a:bodyPr>
          <a:lstStyle/>
          <a:p>
            <a:r>
              <a:rPr lang="en-GB" i="1" dirty="0"/>
              <a:t>Prediction </a:t>
            </a:r>
            <a:r>
              <a:rPr lang="en-GB" dirty="0"/>
              <a:t>(Phase 3)</a:t>
            </a:r>
          </a:p>
          <a:p>
            <a:pPr lvl="1"/>
            <a:r>
              <a:rPr lang="en-GB" dirty="0"/>
              <a:t>“Next, there comes another reasoning phase: once the laws, theories or mechanisms are articulated, consequences are derived from them, predictions concerning other facts that we must expect to obtain in particular circumstances if we are right about the theories and mechanism”</a:t>
            </a:r>
          </a:p>
          <a:p>
            <a:pPr lvl="1"/>
            <a:r>
              <a:rPr lang="en-GB" dirty="0"/>
              <a:t>What form of reasoning</a:t>
            </a:r>
            <a:r>
              <a:rPr lang="en-GB" i="1" dirty="0"/>
              <a:t> here? </a:t>
            </a:r>
            <a:r>
              <a:rPr lang="en-GB" dirty="0"/>
              <a:t>Inductive or deductive?</a:t>
            </a:r>
          </a:p>
          <a:p>
            <a:pPr lvl="1"/>
            <a:endParaRPr lang="en-GB" dirty="0"/>
          </a:p>
        </p:txBody>
      </p:sp>
    </p:spTree>
    <p:extLst>
      <p:ext uri="{BB962C8B-B14F-4D97-AF65-F5344CB8AC3E}">
        <p14:creationId xmlns:p14="http://schemas.microsoft.com/office/powerpoint/2010/main" val="244214554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06F6B-63C9-4786-ABF3-ABE732F2752E}"/>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E8B41806-E95F-477F-9276-FD5D4E756B61}"/>
              </a:ext>
            </a:extLst>
          </p:cNvPr>
          <p:cNvSpPr>
            <a:spLocks noGrp="1"/>
          </p:cNvSpPr>
          <p:nvPr>
            <p:ph idx="1"/>
          </p:nvPr>
        </p:nvSpPr>
        <p:spPr/>
        <p:txBody>
          <a:bodyPr>
            <a:normAutofit fontScale="92500"/>
          </a:bodyPr>
          <a:lstStyle/>
          <a:p>
            <a:r>
              <a:rPr lang="en-GB" i="1" dirty="0"/>
              <a:t>Observation </a:t>
            </a:r>
            <a:r>
              <a:rPr lang="en-GB" dirty="0"/>
              <a:t>(Phase 4)</a:t>
            </a:r>
          </a:p>
          <a:p>
            <a:pPr lvl="1"/>
            <a:r>
              <a:rPr lang="en-GB" dirty="0"/>
              <a:t>“This… is followed by another phase of activity: this time a meticulous search for the circumstances in nature in which the predicted fact should be observable, or the careful construction of an experiment aimed at creating these circumstances in a laboratory, terminating in a record of what was actually observed.”</a:t>
            </a:r>
          </a:p>
          <a:p>
            <a:r>
              <a:rPr lang="en-GB" dirty="0"/>
              <a:t>Is there any </a:t>
            </a:r>
            <a:r>
              <a:rPr lang="en-GB" i="1" dirty="0"/>
              <a:t>reasoning </a:t>
            </a:r>
            <a:r>
              <a:rPr lang="en-GB" dirty="0"/>
              <a:t>going on in Phase 4?</a:t>
            </a:r>
          </a:p>
          <a:p>
            <a:endParaRPr lang="en-GB" dirty="0"/>
          </a:p>
        </p:txBody>
      </p:sp>
    </p:spTree>
    <p:extLst>
      <p:ext uri="{BB962C8B-B14F-4D97-AF65-F5344CB8AC3E}">
        <p14:creationId xmlns:p14="http://schemas.microsoft.com/office/powerpoint/2010/main" val="2903930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7C37E-AF7A-4252-ACEA-E0BC9CF9991D}"/>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87841D7E-DC52-4393-B6EB-34E4B2A37110}"/>
              </a:ext>
            </a:extLst>
          </p:cNvPr>
          <p:cNvSpPr>
            <a:spLocks noGrp="1"/>
          </p:cNvSpPr>
          <p:nvPr>
            <p:ph idx="1"/>
          </p:nvPr>
        </p:nvSpPr>
        <p:spPr/>
        <p:txBody>
          <a:bodyPr>
            <a:normAutofit fontScale="92500"/>
          </a:bodyPr>
          <a:lstStyle/>
          <a:p>
            <a:r>
              <a:rPr lang="en-GB" i="1" dirty="0"/>
              <a:t>Evaluation</a:t>
            </a:r>
            <a:r>
              <a:rPr lang="en-GB" dirty="0"/>
              <a:t> (Phase 5)</a:t>
            </a:r>
          </a:p>
          <a:p>
            <a:pPr lvl="1"/>
            <a:r>
              <a:rPr lang="en-GB" dirty="0"/>
              <a:t>“This second empirical phase is followed by another reasoning phase, a phase of evaluation: given our observations, and the extent to which they match or fail to match the predictions derived from the proposed law or theory, what is the status of the latter? Can we go on to consider </a:t>
            </a:r>
            <a:r>
              <a:rPr lang="en-GB" dirty="0" err="1"/>
              <a:t>itas</a:t>
            </a:r>
            <a:r>
              <a:rPr lang="en-GB" dirty="0"/>
              <a:t> satisfactory accounts of nature’s ways, perhaps even as being true, or must we drop it?”</a:t>
            </a:r>
          </a:p>
          <a:p>
            <a:endParaRPr lang="en-GB" dirty="0"/>
          </a:p>
        </p:txBody>
      </p:sp>
    </p:spTree>
    <p:extLst>
      <p:ext uri="{BB962C8B-B14F-4D97-AF65-F5344CB8AC3E}">
        <p14:creationId xmlns:p14="http://schemas.microsoft.com/office/powerpoint/2010/main" val="8029661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9DC21-A391-491B-A2AA-9CDB73589AA8}"/>
              </a:ext>
            </a:extLst>
          </p:cNvPr>
          <p:cNvSpPr>
            <a:spLocks noGrp="1"/>
          </p:cNvSpPr>
          <p:nvPr>
            <p:ph type="title"/>
          </p:nvPr>
        </p:nvSpPr>
        <p:spPr/>
        <p:txBody>
          <a:bodyPr/>
          <a:lstStyle/>
          <a:p>
            <a:r>
              <a:rPr lang="en-GB" dirty="0"/>
              <a:t>Empirical Cycle</a:t>
            </a:r>
          </a:p>
        </p:txBody>
      </p:sp>
      <p:sp>
        <p:nvSpPr>
          <p:cNvPr id="3" name="Content Placeholder 2">
            <a:extLst>
              <a:ext uri="{FF2B5EF4-FFF2-40B4-BE49-F238E27FC236}">
                <a16:creationId xmlns:a16="http://schemas.microsoft.com/office/drawing/2014/main" id="{7972C61A-C4A8-4CDB-9C6C-DB548E80FE89}"/>
              </a:ext>
            </a:extLst>
          </p:cNvPr>
          <p:cNvSpPr>
            <a:spLocks noGrp="1"/>
          </p:cNvSpPr>
          <p:nvPr>
            <p:ph idx="1"/>
          </p:nvPr>
        </p:nvSpPr>
        <p:spPr/>
        <p:txBody>
          <a:bodyPr>
            <a:normAutofit fontScale="85000" lnSpcReduction="20000"/>
          </a:bodyPr>
          <a:lstStyle/>
          <a:p>
            <a:r>
              <a:rPr lang="en-GB" dirty="0"/>
              <a:t>Toy example:</a:t>
            </a:r>
          </a:p>
          <a:p>
            <a:pPr lvl="1"/>
            <a:r>
              <a:rPr lang="en-GB" dirty="0"/>
              <a:t>I look around me, I notice that </a:t>
            </a:r>
            <a:r>
              <a:rPr lang="en-GB" b="1" dirty="0"/>
              <a:t>all Fs </a:t>
            </a:r>
            <a:r>
              <a:rPr lang="en-GB" dirty="0"/>
              <a:t>I’ve seen </a:t>
            </a:r>
            <a:r>
              <a:rPr lang="en-GB" b="1" dirty="0"/>
              <a:t>are also Gs </a:t>
            </a:r>
            <a:r>
              <a:rPr lang="en-GB" i="1" dirty="0"/>
              <a:t>(experimentation/observation</a:t>
            </a:r>
            <a:r>
              <a:rPr lang="en-GB" dirty="0"/>
              <a:t>)</a:t>
            </a:r>
            <a:r>
              <a:rPr lang="en-GB" i="1" dirty="0"/>
              <a:t>.</a:t>
            </a:r>
          </a:p>
          <a:p>
            <a:pPr lvl="1"/>
            <a:r>
              <a:rPr lang="en-GB" dirty="0"/>
              <a:t>From this, I develop the theory </a:t>
            </a:r>
            <a:r>
              <a:rPr lang="en-GB" b="1" dirty="0"/>
              <a:t>‘all Fs are Gs’</a:t>
            </a:r>
            <a:r>
              <a:rPr lang="en-GB" dirty="0"/>
              <a:t> (</a:t>
            </a:r>
            <a:r>
              <a:rPr lang="en-GB" i="1" dirty="0"/>
              <a:t>generation</a:t>
            </a:r>
            <a:r>
              <a:rPr lang="en-GB" dirty="0"/>
              <a:t>)</a:t>
            </a:r>
          </a:p>
          <a:p>
            <a:pPr lvl="1"/>
            <a:r>
              <a:rPr lang="en-GB" dirty="0"/>
              <a:t>Someone comes along, hears about my theory, and notices that my theory entails </a:t>
            </a:r>
            <a:r>
              <a:rPr lang="en-GB" b="1" dirty="0"/>
              <a:t>the F that they know about must also be a G</a:t>
            </a:r>
            <a:r>
              <a:rPr lang="en-GB" dirty="0"/>
              <a:t>. (</a:t>
            </a:r>
            <a:r>
              <a:rPr lang="en-GB" i="1" dirty="0"/>
              <a:t>prediction</a:t>
            </a:r>
            <a:r>
              <a:rPr lang="en-GB" dirty="0"/>
              <a:t>) </a:t>
            </a:r>
          </a:p>
          <a:p>
            <a:pPr lvl="1"/>
            <a:r>
              <a:rPr lang="en-GB" dirty="0"/>
              <a:t>They go and check </a:t>
            </a:r>
            <a:r>
              <a:rPr lang="en-GB" b="1" dirty="0"/>
              <a:t>whether their F is also a G </a:t>
            </a:r>
            <a:r>
              <a:rPr lang="en-GB" dirty="0"/>
              <a:t>(</a:t>
            </a:r>
            <a:r>
              <a:rPr lang="en-GB" i="1" dirty="0"/>
              <a:t>observation</a:t>
            </a:r>
            <a:r>
              <a:rPr lang="en-GB" dirty="0"/>
              <a:t>)</a:t>
            </a:r>
          </a:p>
          <a:p>
            <a:pPr lvl="1"/>
            <a:r>
              <a:rPr lang="en-GB" dirty="0"/>
              <a:t>They confirm that </a:t>
            </a:r>
            <a:r>
              <a:rPr lang="en-GB" b="1" dirty="0"/>
              <a:t>the F is indeed a G</a:t>
            </a:r>
            <a:r>
              <a:rPr lang="en-GB" dirty="0"/>
              <a:t>, and my theory isn’t falsified (</a:t>
            </a:r>
            <a:r>
              <a:rPr lang="en-GB" i="1" dirty="0"/>
              <a:t>evaluation</a:t>
            </a:r>
            <a:r>
              <a:rPr lang="en-GB" dirty="0"/>
              <a:t>)</a:t>
            </a:r>
          </a:p>
          <a:p>
            <a:endParaRPr lang="en-GB" dirty="0"/>
          </a:p>
        </p:txBody>
      </p:sp>
    </p:spTree>
    <p:extLst>
      <p:ext uri="{BB962C8B-B14F-4D97-AF65-F5344CB8AC3E}">
        <p14:creationId xmlns:p14="http://schemas.microsoft.com/office/powerpoint/2010/main" val="25089330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9DC21-A391-491B-A2AA-9CDB73589AA8}"/>
              </a:ext>
            </a:extLst>
          </p:cNvPr>
          <p:cNvSpPr>
            <a:spLocks noGrp="1"/>
          </p:cNvSpPr>
          <p:nvPr>
            <p:ph type="title"/>
          </p:nvPr>
        </p:nvSpPr>
        <p:spPr/>
        <p:txBody>
          <a:bodyPr/>
          <a:lstStyle/>
          <a:p>
            <a:r>
              <a:rPr lang="en-GB" dirty="0"/>
              <a:t>Next week (final week)</a:t>
            </a:r>
          </a:p>
        </p:txBody>
      </p:sp>
      <p:sp>
        <p:nvSpPr>
          <p:cNvPr id="3" name="Content Placeholder 2">
            <a:extLst>
              <a:ext uri="{FF2B5EF4-FFF2-40B4-BE49-F238E27FC236}">
                <a16:creationId xmlns:a16="http://schemas.microsoft.com/office/drawing/2014/main" id="{7972C61A-C4A8-4CDB-9C6C-DB548E80FE89}"/>
              </a:ext>
            </a:extLst>
          </p:cNvPr>
          <p:cNvSpPr>
            <a:spLocks noGrp="1"/>
          </p:cNvSpPr>
          <p:nvPr>
            <p:ph idx="1"/>
          </p:nvPr>
        </p:nvSpPr>
        <p:spPr/>
        <p:txBody>
          <a:bodyPr>
            <a:normAutofit/>
          </a:bodyPr>
          <a:lstStyle/>
          <a:p>
            <a:r>
              <a:rPr lang="en-GB" dirty="0"/>
              <a:t>We’ll consider the question of whether or not we should believe our best scientific theories are </a:t>
            </a:r>
            <a:r>
              <a:rPr lang="en-GB" i="1" dirty="0"/>
              <a:t>true </a:t>
            </a:r>
            <a:r>
              <a:rPr lang="en-GB" dirty="0"/>
              <a:t>or not</a:t>
            </a:r>
          </a:p>
          <a:p>
            <a:pPr marL="0" indent="0">
              <a:buNone/>
            </a:pPr>
            <a:endParaRPr lang="en-GB" dirty="0"/>
          </a:p>
          <a:p>
            <a:endParaRPr lang="en-GB" dirty="0"/>
          </a:p>
        </p:txBody>
      </p:sp>
    </p:spTree>
    <p:extLst>
      <p:ext uri="{BB962C8B-B14F-4D97-AF65-F5344CB8AC3E}">
        <p14:creationId xmlns:p14="http://schemas.microsoft.com/office/powerpoint/2010/main" val="221922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Recap on deduction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lnSpcReduction="10000"/>
          </a:bodyPr>
          <a:lstStyle/>
          <a:p>
            <a:pPr marL="0" indent="0">
              <a:buNone/>
            </a:pPr>
            <a:endParaRPr lang="en-US" dirty="0"/>
          </a:p>
          <a:p>
            <a:r>
              <a:rPr lang="en-US" dirty="0"/>
              <a:t>Deductive argument:</a:t>
            </a:r>
          </a:p>
          <a:p>
            <a:pPr lvl="1"/>
            <a:r>
              <a:rPr lang="en-US" dirty="0"/>
              <a:t>P1. All ravens are black.</a:t>
            </a:r>
          </a:p>
          <a:p>
            <a:pPr lvl="1"/>
            <a:r>
              <a:rPr lang="en-US" dirty="0"/>
              <a:t>P2. The next raven I see will be black. </a:t>
            </a:r>
          </a:p>
          <a:p>
            <a:r>
              <a:rPr lang="en-US" dirty="0"/>
              <a:t>Inductive argument</a:t>
            </a:r>
          </a:p>
          <a:p>
            <a:pPr lvl="1"/>
            <a:r>
              <a:rPr lang="en-US" dirty="0"/>
              <a:t>P1. All ravens I’ve ever observed have been black</a:t>
            </a:r>
          </a:p>
          <a:p>
            <a:pPr lvl="1"/>
            <a:r>
              <a:rPr lang="en-US" dirty="0"/>
              <a:t>C. The next raven I see will be black. </a:t>
            </a:r>
          </a:p>
        </p:txBody>
      </p:sp>
      <p:pic>
        <p:nvPicPr>
          <p:cNvPr id="1026" name="Picture 2" descr="Common raven - Wikipedia">
            <a:extLst>
              <a:ext uri="{FF2B5EF4-FFF2-40B4-BE49-F238E27FC236}">
                <a16:creationId xmlns:a16="http://schemas.microsoft.com/office/drawing/2014/main" id="{54B7B193-C37D-4587-86EC-06531920CE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8989" y="846139"/>
            <a:ext cx="2630905" cy="1973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1166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0000" lnSpcReduction="20000"/>
          </a:bodyPr>
          <a:lstStyle/>
          <a:p>
            <a:pPr marL="0" indent="0">
              <a:buNone/>
            </a:pPr>
            <a:endParaRPr lang="en-US" dirty="0"/>
          </a:p>
          <a:p>
            <a:r>
              <a:rPr lang="en-US" dirty="0"/>
              <a:t>The truth of the conclusion is guaranteed by a deductively valid argument </a:t>
            </a:r>
            <a:r>
              <a:rPr lang="en-US" i="1" dirty="0"/>
              <a:t>and </a:t>
            </a:r>
            <a:r>
              <a:rPr lang="en-US" dirty="0"/>
              <a:t>the truth of the premises – that’s what it is for an argument to be deductively valid.  </a:t>
            </a:r>
          </a:p>
          <a:p>
            <a:r>
              <a:rPr lang="en-US" dirty="0"/>
              <a:t>Not so for </a:t>
            </a:r>
            <a:r>
              <a:rPr lang="en-US" i="1" dirty="0"/>
              <a:t>inductive arguments. </a:t>
            </a:r>
          </a:p>
          <a:p>
            <a:r>
              <a:rPr lang="en-US" dirty="0"/>
              <a:t>While I might feel more assured of seeing a black raven, given the fact all previous ravens I’ve seen have been black, I </a:t>
            </a:r>
            <a:r>
              <a:rPr lang="en-US" b="1" dirty="0"/>
              <a:t>cannot</a:t>
            </a:r>
            <a:r>
              <a:rPr lang="en-US" dirty="0"/>
              <a:t> </a:t>
            </a:r>
            <a:r>
              <a:rPr lang="en-US" b="1" dirty="0"/>
              <a:t>guarantee </a:t>
            </a:r>
            <a:r>
              <a:rPr lang="en-US" dirty="0"/>
              <a:t>that the next one I see will be black. </a:t>
            </a:r>
          </a:p>
          <a:p>
            <a:r>
              <a:rPr lang="en-US" dirty="0"/>
              <a:t>Instead, an inductively valid argument means the conclusion is </a:t>
            </a:r>
            <a:r>
              <a:rPr lang="en-US" b="1" i="1" dirty="0"/>
              <a:t>likely</a:t>
            </a:r>
            <a:r>
              <a:rPr lang="en-US" i="1" dirty="0"/>
              <a:t>, </a:t>
            </a:r>
            <a:r>
              <a:rPr lang="en-US" dirty="0"/>
              <a:t>given the truth of the premises. </a:t>
            </a:r>
          </a:p>
        </p:txBody>
      </p:sp>
    </p:spTree>
    <p:extLst>
      <p:ext uri="{BB962C8B-B14F-4D97-AF65-F5344CB8AC3E}">
        <p14:creationId xmlns:p14="http://schemas.microsoft.com/office/powerpoint/2010/main" val="186151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0AC7E-C2BD-774F-A0E5-D1A4C38D08AA}"/>
              </a:ext>
            </a:extLst>
          </p:cNvPr>
          <p:cNvSpPr>
            <a:spLocks noGrp="1"/>
          </p:cNvSpPr>
          <p:nvPr>
            <p:ph type="title"/>
          </p:nvPr>
        </p:nvSpPr>
        <p:spPr/>
        <p:txBody>
          <a:bodyPr/>
          <a:lstStyle/>
          <a:p>
            <a:r>
              <a:rPr lang="en-GB" dirty="0"/>
              <a:t>Deduction vs. Induction</a:t>
            </a:r>
            <a:endParaRPr lang="en-US" dirty="0"/>
          </a:p>
        </p:txBody>
      </p:sp>
      <p:sp>
        <p:nvSpPr>
          <p:cNvPr id="3" name="Content Placeholder 2">
            <a:extLst>
              <a:ext uri="{FF2B5EF4-FFF2-40B4-BE49-F238E27FC236}">
                <a16:creationId xmlns:a16="http://schemas.microsoft.com/office/drawing/2014/main" id="{F48D0B98-B3C2-844A-851A-E7AA53D70E3F}"/>
              </a:ext>
            </a:extLst>
          </p:cNvPr>
          <p:cNvSpPr>
            <a:spLocks noGrp="1"/>
          </p:cNvSpPr>
          <p:nvPr>
            <p:ph idx="1"/>
          </p:nvPr>
        </p:nvSpPr>
        <p:spPr/>
        <p:txBody>
          <a:bodyPr>
            <a:normAutofit fontScale="70000" lnSpcReduction="20000"/>
          </a:bodyPr>
          <a:lstStyle/>
          <a:p>
            <a:pPr marL="0" indent="0">
              <a:buNone/>
            </a:pPr>
            <a:endParaRPr lang="en-US" dirty="0"/>
          </a:p>
          <a:p>
            <a:r>
              <a:rPr lang="en-US" dirty="0"/>
              <a:t>How might we </a:t>
            </a:r>
            <a:r>
              <a:rPr lang="en-US" i="1" dirty="0"/>
              <a:t>justify </a:t>
            </a:r>
            <a:r>
              <a:rPr lang="en-US" dirty="0"/>
              <a:t>inductive reasoning, then?</a:t>
            </a:r>
          </a:p>
          <a:p>
            <a:r>
              <a:rPr lang="en-US" dirty="0"/>
              <a:t>Here’s one possible method: </a:t>
            </a:r>
          </a:p>
          <a:p>
            <a:pPr lvl="1"/>
            <a:r>
              <a:rPr lang="en-US" dirty="0"/>
              <a:t>I use a lot of inductive reasoning in my day-to-day life all the time, and it’s always served me well. </a:t>
            </a:r>
          </a:p>
          <a:p>
            <a:pPr lvl="1"/>
            <a:r>
              <a:rPr lang="en-US" dirty="0"/>
              <a:t>The sun has risen every day before today, and on this basis, I suppose that it will do tomorrow. </a:t>
            </a:r>
          </a:p>
          <a:p>
            <a:pPr lvl="1"/>
            <a:r>
              <a:rPr lang="en-US" dirty="0"/>
              <a:t>Every time I’ve eaten a meal, my hunger dissipates, and I suppose that pattern will continue, as well. </a:t>
            </a:r>
          </a:p>
          <a:p>
            <a:pPr lvl="1"/>
            <a:r>
              <a:rPr lang="en-US" dirty="0"/>
              <a:t>When I flick the light switch, the light comes on, and so on. </a:t>
            </a:r>
          </a:p>
          <a:p>
            <a:pPr lvl="1"/>
            <a:r>
              <a:rPr lang="en-US" dirty="0"/>
              <a:t>Given that inductive reasoning has always served me well in these circumstances, I can be assured that it will continue to do so. </a:t>
            </a:r>
          </a:p>
        </p:txBody>
      </p:sp>
    </p:spTree>
    <p:extLst>
      <p:ext uri="{BB962C8B-B14F-4D97-AF65-F5344CB8AC3E}">
        <p14:creationId xmlns:p14="http://schemas.microsoft.com/office/powerpoint/2010/main" val="1969815466"/>
      </p:ext>
    </p:extLst>
  </p:cSld>
  <p:clrMapOvr>
    <a:masterClrMapping/>
  </p:clrMapOvr>
</p:sld>
</file>

<file path=ppt/theme/theme1.xml><?xml version="1.0" encoding="utf-8"?>
<a:theme xmlns:a="http://schemas.openxmlformats.org/drawingml/2006/main" name="TU Delft Presentation 16-9">
  <a:themeElements>
    <a:clrScheme name="TU Delft">
      <a:dk1>
        <a:sysClr val="windowText" lastClr="000000"/>
      </a:dk1>
      <a:lt1>
        <a:srgbClr val="FFFFFF"/>
      </a:lt1>
      <a:dk2>
        <a:srgbClr val="00A6D6"/>
      </a:dk2>
      <a:lt2>
        <a:srgbClr val="FFFFFF"/>
      </a:lt2>
      <a:accent1>
        <a:srgbClr val="A5CA1A"/>
      </a:accent1>
      <a:accent2>
        <a:srgbClr val="E21A1A"/>
      </a:accent2>
      <a:accent3>
        <a:srgbClr val="6D177F"/>
      </a:accent3>
      <a:accent4>
        <a:srgbClr val="E64616"/>
      </a:accent4>
      <a:accent5>
        <a:srgbClr val="008891"/>
      </a:accent5>
      <a:accent6>
        <a:srgbClr val="6B8689"/>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U Delft Presentation 16-9" id="{D2417DE7-C555-42F3-991A-EE8E55AD07BA}" vid="{8BCD73EF-54A1-44C7-BA8B-B6FCD5D238BB}"/>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TU Delft Presentation 16-9</Template>
  <TotalTime>3628</TotalTime>
  <Words>4669</Words>
  <Application>Microsoft Office PowerPoint</Application>
  <PresentationFormat>Widescreen</PresentationFormat>
  <Paragraphs>818</Paragraphs>
  <Slides>64</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64</vt:i4>
      </vt:variant>
    </vt:vector>
  </HeadingPairs>
  <TitlesOfParts>
    <vt:vector size="70" baseType="lpstr">
      <vt:lpstr>Arial</vt:lpstr>
      <vt:lpstr>Calibri</vt:lpstr>
      <vt:lpstr>Tahoma</vt:lpstr>
      <vt:lpstr>Times New Roman</vt:lpstr>
      <vt:lpstr>TU Delft Presentation 16-9</vt:lpstr>
      <vt:lpstr>Custom Design</vt:lpstr>
      <vt:lpstr>Epistemology 3 MOT142A Q2 </vt:lpstr>
      <vt:lpstr>Recap of last weeks topics</vt:lpstr>
      <vt:lpstr>Recap of last weeks topics</vt:lpstr>
      <vt:lpstr>Aims for this week</vt:lpstr>
      <vt:lpstr>Recap on deduction</vt:lpstr>
      <vt:lpstr>Deduction vs. Induction</vt:lpstr>
      <vt:lpstr>Recap on deduction</vt:lpstr>
      <vt:lpstr>Deduction vs. Induction</vt:lpstr>
      <vt:lpstr>Deduction vs. Induction</vt:lpstr>
      <vt:lpstr>Deduction vs. Induction</vt:lpstr>
      <vt:lpstr>Deduction vs. Induction</vt:lpstr>
      <vt:lpstr>Deduction vs. Induction</vt:lpstr>
      <vt:lpstr>Laws of Nature</vt:lpstr>
      <vt:lpstr>Laws of Nature</vt:lpstr>
      <vt:lpstr>Laws of Nature</vt:lpstr>
      <vt:lpstr>Laws of Nature</vt:lpstr>
      <vt:lpstr>Laws of Nature</vt:lpstr>
      <vt:lpstr>Verificationism</vt:lpstr>
      <vt:lpstr>Laws of Nature</vt:lpstr>
      <vt:lpstr>Hypothetico-Deductive Model</vt:lpstr>
      <vt:lpstr>Hypothetico-Deductive Model</vt:lpstr>
      <vt:lpstr>Hypothetico-Deductive Model</vt:lpstr>
      <vt:lpstr>Hypothetico-Deductive Model</vt:lpstr>
      <vt:lpstr>Hypothetico-Deductive Model</vt:lpstr>
      <vt:lpstr>Hypothetico-Deductive Model</vt:lpstr>
      <vt:lpstr>Hypothetico-Deductive Model</vt:lpstr>
      <vt:lpstr>Hypothetico-Deductive Model</vt:lpstr>
      <vt:lpstr>Hypothetico-Deductive Model</vt:lpstr>
      <vt:lpstr>Falsificationism</vt:lpstr>
      <vt:lpstr>Falsificationism</vt:lpstr>
      <vt:lpstr>Falsificationism</vt:lpstr>
      <vt:lpstr>Falsificationism</vt:lpstr>
      <vt:lpstr>Falsificationism</vt:lpstr>
      <vt:lpstr>Falsificationism</vt:lpstr>
      <vt:lpstr>Falsificationism</vt:lpstr>
      <vt:lpstr>Falsificationism</vt:lpstr>
      <vt:lpstr>Falsificationism</vt:lpstr>
      <vt:lpstr>Falsificationism</vt:lpstr>
      <vt:lpstr>Falsificationism</vt:lpstr>
      <vt:lpstr>OPERA Experiment</vt:lpstr>
      <vt:lpstr>OPERA Experiment</vt:lpstr>
      <vt:lpstr>OPERA Experiment</vt:lpstr>
      <vt:lpstr>OPERA Experiment</vt:lpstr>
      <vt:lpstr>OPERA Experiment</vt:lpstr>
      <vt:lpstr>Falsificationism</vt:lpstr>
      <vt:lpstr>Falsificationism</vt:lpstr>
      <vt:lpstr>Falsificationism</vt:lpstr>
      <vt:lpstr>Falsificationism</vt:lpstr>
      <vt:lpstr>Falsificationism</vt:lpstr>
      <vt:lpstr>Falsificationism</vt:lpstr>
      <vt:lpstr>Falsificationism</vt:lpstr>
      <vt:lpstr>Falsificationism</vt:lpstr>
      <vt:lpstr>Falsificationism</vt:lpstr>
      <vt:lpstr>Duhem-Quine</vt:lpstr>
      <vt:lpstr>Falsificationism</vt:lpstr>
      <vt:lpstr>The Empirical Cycle</vt:lpstr>
      <vt:lpstr>Empirical Cycle</vt:lpstr>
      <vt:lpstr>The Empirical Cycle</vt:lpstr>
      <vt:lpstr>Empirical Cycle</vt:lpstr>
      <vt:lpstr>Empirical Cycle</vt:lpstr>
      <vt:lpstr>Empirical Cycle</vt:lpstr>
      <vt:lpstr>Empirical Cycle</vt:lpstr>
      <vt:lpstr>Empirical Cycle</vt:lpstr>
      <vt:lpstr>Next week (final week)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Integrity workshop 1:  Scientific (mis)conduct</dc:title>
  <dc:creator>Jan Bergen</dc:creator>
  <cp:lastModifiedBy>Jack</cp:lastModifiedBy>
  <cp:revision>93</cp:revision>
  <dcterms:created xsi:type="dcterms:W3CDTF">2020-05-03T16:39:23Z</dcterms:created>
  <dcterms:modified xsi:type="dcterms:W3CDTF">2023-11-30T07:41:10Z</dcterms:modified>
</cp:coreProperties>
</file>